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52"/>
  </p:notesMasterIdLst>
  <p:handoutMasterIdLst>
    <p:handoutMasterId r:id="rId53"/>
  </p:handoutMasterIdLst>
  <p:sldIdLst>
    <p:sldId id="351" r:id="rId2"/>
    <p:sldId id="518" r:id="rId3"/>
    <p:sldId id="415" r:id="rId4"/>
    <p:sldId id="500" r:id="rId5"/>
    <p:sldId id="503" r:id="rId6"/>
    <p:sldId id="504" r:id="rId7"/>
    <p:sldId id="533" r:id="rId8"/>
    <p:sldId id="534" r:id="rId9"/>
    <p:sldId id="535" r:id="rId10"/>
    <p:sldId id="532" r:id="rId11"/>
    <p:sldId id="536" r:id="rId12"/>
    <p:sldId id="466" r:id="rId13"/>
    <p:sldId id="467" r:id="rId14"/>
    <p:sldId id="531" r:id="rId15"/>
    <p:sldId id="470" r:id="rId16"/>
    <p:sldId id="519" r:id="rId17"/>
    <p:sldId id="521" r:id="rId18"/>
    <p:sldId id="522" r:id="rId19"/>
    <p:sldId id="471" r:id="rId20"/>
    <p:sldId id="523" r:id="rId21"/>
    <p:sldId id="524" r:id="rId22"/>
    <p:sldId id="525" r:id="rId23"/>
    <p:sldId id="517" r:id="rId24"/>
    <p:sldId id="472" r:id="rId25"/>
    <p:sldId id="528" r:id="rId26"/>
    <p:sldId id="529" r:id="rId27"/>
    <p:sldId id="530" r:id="rId28"/>
    <p:sldId id="505" r:id="rId29"/>
    <p:sldId id="475" r:id="rId30"/>
    <p:sldId id="537" r:id="rId31"/>
    <p:sldId id="538" r:id="rId32"/>
    <p:sldId id="540" r:id="rId33"/>
    <p:sldId id="476" r:id="rId34"/>
    <p:sldId id="506" r:id="rId35"/>
    <p:sldId id="508" r:id="rId36"/>
    <p:sldId id="509" r:id="rId37"/>
    <p:sldId id="480" r:id="rId38"/>
    <p:sldId id="515" r:id="rId39"/>
    <p:sldId id="514" r:id="rId40"/>
    <p:sldId id="510" r:id="rId41"/>
    <p:sldId id="496" r:id="rId42"/>
    <p:sldId id="511" r:id="rId43"/>
    <p:sldId id="479" r:id="rId44"/>
    <p:sldId id="513" r:id="rId45"/>
    <p:sldId id="516" r:id="rId46"/>
    <p:sldId id="512" r:id="rId47"/>
    <p:sldId id="497" r:id="rId48"/>
    <p:sldId id="492" r:id="rId49"/>
    <p:sldId id="498" r:id="rId50"/>
    <p:sldId id="499" r:id="rId51"/>
  </p:sldIdLst>
  <p:sldSz cx="9144000" cy="6858000" type="screen4x3"/>
  <p:notesSz cx="677545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Title" id="{1527D400-EC8C-4D84-B9FE-1DFB1622487B}">
          <p14:sldIdLst>
            <p14:sldId id="351"/>
            <p14:sldId id="518"/>
            <p14:sldId id="415"/>
            <p14:sldId id="500"/>
            <p14:sldId id="503"/>
            <p14:sldId id="504"/>
            <p14:sldId id="533"/>
            <p14:sldId id="534"/>
            <p14:sldId id="535"/>
            <p14:sldId id="532"/>
          </p14:sldIdLst>
        </p14:section>
        <p14:section name="Instruction and problem statement" id="{7D2345AB-A688-4639-932F-68A02BEA6B92}">
          <p14:sldIdLst>
            <p14:sldId id="536"/>
            <p14:sldId id="466"/>
            <p14:sldId id="467"/>
            <p14:sldId id="531"/>
            <p14:sldId id="470"/>
            <p14:sldId id="519"/>
            <p14:sldId id="521"/>
            <p14:sldId id="522"/>
            <p14:sldId id="471"/>
            <p14:sldId id="523"/>
            <p14:sldId id="524"/>
            <p14:sldId id="525"/>
            <p14:sldId id="517"/>
            <p14:sldId id="472"/>
            <p14:sldId id="528"/>
            <p14:sldId id="529"/>
            <p14:sldId id="530"/>
            <p14:sldId id="505"/>
          </p14:sldIdLst>
        </p14:section>
        <p14:section name="LED Drivers" id="{2DA81FB6-7363-45D5-A3A3-4FD19ABDBB92}">
          <p14:sldIdLst>
            <p14:sldId id="475"/>
            <p14:sldId id="537"/>
            <p14:sldId id="538"/>
            <p14:sldId id="540"/>
            <p14:sldId id="476"/>
            <p14:sldId id="506"/>
            <p14:sldId id="508"/>
            <p14:sldId id="509"/>
            <p14:sldId id="480"/>
            <p14:sldId id="515"/>
            <p14:sldId id="514"/>
            <p14:sldId id="510"/>
            <p14:sldId id="496"/>
            <p14:sldId id="511"/>
            <p14:sldId id="479"/>
            <p14:sldId id="513"/>
            <p14:sldId id="516"/>
            <p14:sldId id="512"/>
            <p14:sldId id="497"/>
          </p14:sldIdLst>
        </p14:section>
        <p14:section name="Ongoing results and working documents" id="{20F45804-CB15-42DD-A80E-A2AD85677D9B}">
          <p14:sldIdLst/>
        </p14:section>
        <p14:section name="Conclusion" id="{3CA274FE-0108-4336-BB73-C32690488831}">
          <p14:sldIdLst>
            <p14:sldId id="492"/>
            <p14:sldId id="498"/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0000"/>
    <a:srgbClr val="006600"/>
    <a:srgbClr val="00B050"/>
    <a:srgbClr val="FFFF66"/>
    <a:srgbClr val="CC9900"/>
    <a:srgbClr val="FF5050"/>
    <a:srgbClr val="33CC33"/>
    <a:srgbClr val="EE9417"/>
    <a:srgbClr val="EC7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9314" autoAdjust="0"/>
  </p:normalViewPr>
  <p:slideViewPr>
    <p:cSldViewPr>
      <p:cViewPr varScale="1">
        <p:scale>
          <a:sx n="80" d="100"/>
          <a:sy n="80" d="100"/>
        </p:scale>
        <p:origin x="360" y="78"/>
      </p:cViewPr>
      <p:guideLst>
        <p:guide orient="horz" pos="96"/>
        <p:guide pos="2880"/>
      </p:guideLst>
    </p:cSldViewPr>
  </p:slideViewPr>
  <p:outlineViewPr>
    <p:cViewPr>
      <p:scale>
        <a:sx n="33" d="100"/>
        <a:sy n="33" d="100"/>
      </p:scale>
      <p:origin x="0" y="715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120"/>
        <p:guide pos="21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21BAC0F2-8E54-48A2-BAC8-AF327F50FF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6938"/>
            <a:ext cx="4968875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solidFill>
                  <a:srgbClr val="2C0B59"/>
                </a:solidFill>
                <a:latin typeface="Arial" charset="0"/>
              </a:defRPr>
            </a:lvl1pPr>
          </a:lstStyle>
          <a:p>
            <a:pPr>
              <a:defRPr/>
            </a:pPr>
            <a:fld id="{3E7B1B33-81BA-4871-B355-11C8C2614E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6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3C79A2-75A0-4EC1-9EE5-D4BC75ED5064}" type="slidenum">
              <a:rPr lang="fr-FR" smtClean="0">
                <a:solidFill>
                  <a:srgbClr val="2C0B59"/>
                </a:solidFill>
                <a:latin typeface="Arial" charset="0"/>
              </a:rPr>
              <a:pPr eaLnBrk="1" hangingPunct="1"/>
              <a:t>1</a:t>
            </a:fld>
            <a:endParaRPr lang="fr-FR" smtClean="0">
              <a:solidFill>
                <a:srgbClr val="2C0B59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2C0B59"/>
            </a:solidFill>
          </a:ln>
        </p:spPr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900738" y="9442450"/>
            <a:ext cx="874712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endParaRPr lang="en-US" altLang="en-US" smtClean="0">
              <a:latin typeface="Times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6E6C75F-6730-4516-A6C9-17EC5AE0ECB2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7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6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69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r>
              <a:rPr lang="en-CA" altLang="en-US" smtClean="0">
                <a:latin typeface="Times"/>
              </a:rPr>
              <a:t>The catastrophic outcome that can occur in response to flicker is exemplified by epilepsy. </a:t>
            </a: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A263CEB-97A7-4CB0-B879-C25C5178D62F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24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69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8342B8-9341-490E-B2EA-154A33B1B071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9825" cy="371316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40" y="4704040"/>
            <a:ext cx="5419772" cy="4458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4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9959F-20A0-423A-AD3A-8FA44063491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9825" cy="371316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40" y="4704040"/>
            <a:ext cx="5419772" cy="4458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2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8E7458-D336-4E36-ADB5-0D0314635405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9825" cy="371316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40" y="4704040"/>
            <a:ext cx="5419772" cy="4458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7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0769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pPr eaLnBrk="1" hangingPunct="1"/>
            <a:endParaRPr lang="en-US" altLang="en-US" smtClean="0">
              <a:latin typeface="Times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26FC93B-E1A5-45DE-B049-CA75B8CD4168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29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42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97316" name="Slide Number Placeholder 3"/>
          <p:cNvSpPr txBox="1">
            <a:spLocks noGrp="1"/>
          </p:cNvSpPr>
          <p:nvPr/>
        </p:nvSpPr>
        <p:spPr bwMode="auto">
          <a:xfrm>
            <a:off x="3840598" y="9683246"/>
            <a:ext cx="2953967" cy="2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483" tIns="18993" rIns="47483" bIns="18993" anchor="b">
            <a:spAutoFit/>
          </a:bodyPr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2A1FA09-AB61-4AB1-B17F-B58DDB1732CC}" type="slidenum">
              <a:rPr lang="en-US" altLang="en-US" sz="1300" b="0"/>
              <a:pPr algn="r"/>
              <a:t>30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67503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B1B33-81BA-4871-B355-11C8C2614E4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12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364" name="Slide Number Placeholder 3"/>
          <p:cNvSpPr txBox="1">
            <a:spLocks noGrp="1"/>
          </p:cNvSpPr>
          <p:nvPr/>
        </p:nvSpPr>
        <p:spPr bwMode="auto">
          <a:xfrm>
            <a:off x="3840598" y="9683247"/>
            <a:ext cx="2953967" cy="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483" tIns="18993" rIns="47483" bIns="18993" anchor="b">
            <a:spAutoFit/>
          </a:bodyPr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BB531EC-3EBB-4086-8BCA-6BD5BA80D599}" type="slidenum">
              <a:rPr lang="en-US" altLang="en-US" sz="1300" b="0"/>
              <a:pPr algn="r"/>
              <a:t>31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224213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51FD96-3B18-4EF7-BD31-EDF6940AD3AD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33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3425"/>
            <a:ext cx="4984750" cy="3740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632" y="4717143"/>
            <a:ext cx="5021302" cy="237496"/>
          </a:xfrm>
          <a:noFill/>
        </p:spPr>
        <p:txBody>
          <a:bodyPr lIns="96661" tIns="48331" rIns="96661" bIns="48331"/>
          <a:lstStyle/>
          <a:p>
            <a:pPr eaLnBrk="1" hangingPunct="1"/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293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E76158B-0E39-4AED-8D6A-81FBE1CDCFF0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34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9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pPr eaLnBrk="1" hangingPunct="1"/>
            <a:endParaRPr lang="en-US" altLang="en-US" smtClean="0">
              <a:latin typeface="Times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BCE1491-40DC-49B3-A30E-ACB25C70348F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35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58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51FD96-3B18-4EF7-BD31-EDF6940AD3AD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36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3425"/>
            <a:ext cx="4984750" cy="3740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632" y="4717143"/>
            <a:ext cx="5021302" cy="237496"/>
          </a:xfrm>
          <a:noFill/>
        </p:spPr>
        <p:txBody>
          <a:bodyPr lIns="96661" tIns="48331" rIns="96661" bIns="48331"/>
          <a:lstStyle/>
          <a:p>
            <a:pPr eaLnBrk="1" hangingPunct="1"/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679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35603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59380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44548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10821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340995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  <p:sp>
        <p:nvSpPr>
          <p:cNvPr id="340996" name="Slide Number Placeholder 3"/>
          <p:cNvSpPr txBox="1">
            <a:spLocks noGrp="1"/>
          </p:cNvSpPr>
          <p:nvPr/>
        </p:nvSpPr>
        <p:spPr bwMode="auto">
          <a:xfrm>
            <a:off x="3840598" y="9683247"/>
            <a:ext cx="2953967" cy="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483" tIns="18993" rIns="47483" bIns="18993" anchor="b">
            <a:spAutoFit/>
          </a:bodyPr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3C7D886-2491-41F5-9675-8BBFAF36E811}" type="slidenum">
              <a:rPr lang="en-US" altLang="en-US" sz="1300" b="0"/>
              <a:pPr algn="r"/>
              <a:t>42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28273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0598" y="9683247"/>
            <a:ext cx="2953967" cy="239133"/>
          </a:xfrm>
          <a:noFill/>
        </p:spPr>
        <p:txBody>
          <a:bodyPr/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283144-AE3A-4099-A603-EE507632E57D}" type="slidenum">
              <a:rPr lang="en-US" altLang="en-US" sz="1300" b="0"/>
              <a:pPr/>
              <a:t>4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355226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8909855-8A67-4FE7-B154-58620C71FFA4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43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12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  <p:sp>
        <p:nvSpPr>
          <p:cNvPr id="345092" name="Slide Number Placeholder 3"/>
          <p:cNvSpPr txBox="1">
            <a:spLocks noGrp="1"/>
          </p:cNvSpPr>
          <p:nvPr/>
        </p:nvSpPr>
        <p:spPr bwMode="auto">
          <a:xfrm>
            <a:off x="3840598" y="9683247"/>
            <a:ext cx="2953967" cy="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483" tIns="18993" rIns="47483" bIns="18993" anchor="b">
            <a:spAutoFit/>
          </a:bodyPr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B99FE4C-75D4-4C5F-A840-037A5A0C736A}" type="slidenum">
              <a:rPr lang="en-US" altLang="en-US" sz="1300" b="0"/>
              <a:pPr algn="r"/>
              <a:t>44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685281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47740A0-2552-4C33-A8F2-9A72063C1630}" type="slidenum">
              <a:rPr lang="en-US" altLang="en-US" sz="1300">
                <a:latin typeface="Calibri" pitchFamily="34" charset="0"/>
              </a:rPr>
              <a:pPr algn="r" eaLnBrk="1" hangingPunct="1"/>
              <a:t>45</a:t>
            </a:fld>
            <a:endParaRPr lang="en-US" alt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62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  <p:sp>
        <p:nvSpPr>
          <p:cNvPr id="349188" name="Slide Number Placeholder 3"/>
          <p:cNvSpPr txBox="1">
            <a:spLocks noGrp="1"/>
          </p:cNvSpPr>
          <p:nvPr/>
        </p:nvSpPr>
        <p:spPr bwMode="auto">
          <a:xfrm>
            <a:off x="3840598" y="9683247"/>
            <a:ext cx="2953967" cy="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483" tIns="18993" rIns="47483" bIns="18993" anchor="b">
            <a:spAutoFit/>
          </a:bodyPr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9E70611-B450-4695-B5E2-8BF0B7CF5DB3}" type="slidenum">
              <a:rPr lang="en-US" altLang="en-US" sz="1300" b="0"/>
              <a:pPr algn="r"/>
              <a:t>46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833264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61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5E4A48-5D39-49B6-A268-92CEE7F062B1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49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60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77840" y="4705678"/>
            <a:ext cx="5419772" cy="4456717"/>
          </a:xfrm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37657" y="9409718"/>
            <a:ext cx="2936323" cy="4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D7F35F5-A65A-4A05-8950-E66AC22A5EAB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50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3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0598" y="9683247"/>
            <a:ext cx="2953967" cy="239133"/>
          </a:xfrm>
        </p:spPr>
        <p:txBody>
          <a:bodyPr/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02E29A-71C6-43B2-B944-55E91C523D13}" type="slidenum">
              <a:rPr lang="en-US" altLang="en-US" sz="1300" b="0"/>
              <a:pPr/>
              <a:t>5</a:t>
            </a:fld>
            <a:endParaRPr lang="en-US" altLang="en-US" sz="13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698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12791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40598" y="9683247"/>
            <a:ext cx="2953967" cy="2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483" tIns="18993" rIns="47483" bIns="18993" anchor="b">
            <a:spAutoFit/>
          </a:bodyPr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83D3FCA-0185-4EAE-A798-0B35C1EB57A3}" type="slidenum">
              <a:rPr lang="en-US" altLang="en-US" sz="1300" b="0">
                <a:cs typeface="Arial" pitchFamily="34" charset="0"/>
              </a:rPr>
              <a:pPr algn="r"/>
              <a:t>6</a:t>
            </a:fld>
            <a:endParaRPr lang="en-US" altLang="en-US" sz="1300" b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9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0598" y="9683247"/>
            <a:ext cx="2953967" cy="239133"/>
          </a:xfrm>
        </p:spPr>
        <p:txBody>
          <a:bodyPr/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A3C6B5-137C-4DB1-B9C5-A6C5540F0E6C}" type="slidenum">
              <a:rPr lang="en-US" altLang="en-US" sz="1300" b="0"/>
              <a:pPr/>
              <a:t>7</a:t>
            </a:fld>
            <a:endParaRPr lang="en-US" altLang="en-US" sz="13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084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0598" y="9683247"/>
            <a:ext cx="2953967" cy="239133"/>
          </a:xfrm>
        </p:spPr>
        <p:txBody>
          <a:bodyPr/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52D138-EC2F-4B39-AEB5-C25747967F40}" type="slidenum">
              <a:rPr lang="en-US" altLang="en-US" sz="1300" b="0"/>
              <a:pPr/>
              <a:t>8</a:t>
            </a:fld>
            <a:endParaRPr lang="en-US" altLang="en-US" sz="13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68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5188" y="733425"/>
            <a:ext cx="4986337" cy="37401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766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0598" y="9683247"/>
            <a:ext cx="2953967" cy="239133"/>
          </a:xfrm>
          <a:noFill/>
        </p:spPr>
        <p:txBody>
          <a:bodyPr/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90575" indent="-3048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216025" indent="-244475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701800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187575" indent="-242888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6447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31019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5591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4016375" indent="-242888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5E114D-3CFD-4829-96F4-AB1A21A740C3}" type="slidenum">
              <a:rPr lang="en-US" altLang="en-US" sz="1300" b="0"/>
              <a:pPr/>
              <a:t>9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3452010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886632" y="4717143"/>
            <a:ext cx="5021302" cy="22930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9325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7BB131-C5FF-47A2-81A2-4B0F3A2756BA}" type="slidenum">
              <a:rPr lang="en-US" altLang="en-US" sz="1300" b="0">
                <a:cs typeface="Arial" pitchFamily="34" charset="0"/>
              </a:rPr>
              <a:pPr/>
              <a:t>12</a:t>
            </a:fld>
            <a:endParaRPr lang="en-US" altLang="en-US" sz="1300" b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8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330"/>
          <a:stretch/>
        </p:blipFill>
        <p:spPr>
          <a:xfrm>
            <a:off x="0" y="1196752"/>
            <a:ext cx="5832648" cy="3654648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AB27-9C4B-459C-8D13-3F5B17859D6E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80512" cy="11967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E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83264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C266-2E6D-47B6-90C0-8BE04D78EE68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EE8-4119-4685-99C9-1F11F9EC8B7B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5624"/>
            <a:ext cx="7772400" cy="515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4213" y="1628775"/>
            <a:ext cx="777557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72BA-106C-470C-9D06-C1FD3BAABF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" name="Picture 8" descr="http://www.ece.neu.edu/ece/templates/university/images/logo/logo.png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696075"/>
            <a:ext cx="26828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ece.neu.edu/ece/templates/university/images/logo/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6416675"/>
            <a:ext cx="2681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ekamimaging.com/wp-content/uploads/2012/02/NEU_Logo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53" y="6276976"/>
            <a:ext cx="588392" cy="5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9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D8B0E-CB25-470E-BF58-7B331CDAE3B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650" y="1916112"/>
            <a:ext cx="7704138" cy="38171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  <a:lvl2pPr>
              <a:defRPr>
                <a:latin typeface="Helvetica" panose="020B0604020202030204" pitchFamily="34" charset="0"/>
              </a:defRPr>
            </a:lvl2pPr>
            <a:lvl3pPr>
              <a:defRPr>
                <a:latin typeface="Helvetica" panose="020B0604020202030204" pitchFamily="34" charset="0"/>
              </a:defRPr>
            </a:lvl3pPr>
            <a:lvl4pPr>
              <a:defRPr>
                <a:latin typeface="Helvetica" panose="020B0604020202030204" pitchFamily="34" charset="0"/>
              </a:defRPr>
            </a:lvl4pPr>
            <a:lvl5pPr>
              <a:defRPr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525344"/>
            <a:ext cx="1269504" cy="365125"/>
          </a:xfrm>
        </p:spPr>
        <p:txBody>
          <a:bodyPr/>
          <a:lstStyle/>
          <a:p>
            <a:fld id="{D6E88801-1B38-4359-847E-B0237D576624}" type="datetime1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530975"/>
            <a:ext cx="21602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4986" y="6519863"/>
            <a:ext cx="576064" cy="365125"/>
          </a:xfrm>
        </p:spPr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772400" cy="1362075"/>
          </a:xfrm>
        </p:spPr>
        <p:txBody>
          <a:bodyPr anchor="ctr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725144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anose="020B0604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27C-044D-4EEA-ADC1-C69253A351D8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E4BE-203F-4809-982E-27DA69C2419F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CA3E-4780-4EA3-B093-66D6544865D6}" type="datetime1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6611-F7F0-437B-B9E4-CED33186916E}" type="datetime1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EDDF-7448-4370-8590-1F044BE1A91B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2A0-1249-452A-8B27-96BC1C2E203D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/>
        </p:spPr>
      </p:pic>
      <p:sp>
        <p:nvSpPr>
          <p:cNvPr id="13" name="Rectangle 12"/>
          <p:cNvSpPr/>
          <p:nvPr/>
        </p:nvSpPr>
        <p:spPr>
          <a:xfrm>
            <a:off x="0" y="0"/>
            <a:ext cx="9180512" cy="24288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E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587" y="6574625"/>
            <a:ext cx="9182036" cy="32147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E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 flipH="1">
            <a:off x="6370141" y="6340896"/>
            <a:ext cx="2818309" cy="32819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www.ece.neu.edu/ece/templates/university/images/logo/logo.pn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696075"/>
            <a:ext cx="26828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6206058" y="6340896"/>
            <a:ext cx="328166" cy="3281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http://www.ece.neu.edu/ece/templates/university/images/logo/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6416675"/>
            <a:ext cx="2681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5689953" y="6276976"/>
            <a:ext cx="588392" cy="588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://www.ekamimaging.com/wp-content/uploads/2012/02/NEU_Logo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53" y="6276976"/>
            <a:ext cx="588392" cy="5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36" y="6525344"/>
            <a:ext cx="126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8A4DCD-AFFA-4B3C-8130-15E2BBAB3F85}" type="datetime1">
              <a:rPr lang="en-US" smtClean="0"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6530975"/>
            <a:ext cx="216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4986" y="651986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BB7C143-B83B-470D-9A6A-1D52EA9A5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832648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9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" panose="020B0604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Helvetica" panose="020B06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65000"/>
            </a:schemeClr>
          </a:solidFill>
          <a:latin typeface="Helvetica" panose="020B06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65000"/>
            </a:schemeClr>
          </a:solidFill>
          <a:latin typeface="Helvetica" panose="020B06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Helvetica" panose="020B06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rc.rpi.edu/programs/solidstate/assist/recommends/flicker.a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pps1.eere.energy.gov/buildings/publications/pdfs/ssl/veitch_flicker_philly2010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jpe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hyperlink" Target="http://www.google.com/imgres?imgurl=http://www.led-lighting-manufacturers.com/photo/0a9a4d9e1cded5cfd661a050067c4f69/Power-LED-Bulbs.jpg&amp;imgrefurl=http://www.led-lighting-manufacturers.com/E26-1W7-RB-b-35.html&amp;usg=__XKG30jIDVLHEmpjnnfHwN1zsLCI=&amp;h=450&amp;w=450&amp;sz=51&amp;hl=en&amp;start=22&amp;tbnid=4pTsh_RpuEBDOM:&amp;tbnh=127&amp;tbnw=127&amp;prev=/images?q=LED+edison&amp;start=20&amp;um=1&amp;hl=en&amp;sa=N&amp;rlz=1W1DIUS_en&amp;tbs=isch:1&amp;um=1&amp;itbs=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0.jpeg"/><Relationship Id="rId4" Type="http://schemas.openxmlformats.org/officeDocument/2006/relationships/hyperlink" Target="http://www.google.com/imgres?imgurl=http://www.led-lighting-manufacturers.com/photo/0a9a4d9e1cded5cfd661a050067c4f69/Power-LED-Bulbs.jpg&amp;imgrefurl=http://www.led-lighting-manufacturers.com/E26-1W7-RB-b-35.html&amp;usg=__XKG30jIDVLHEmpjnnfHwN1zsLCI=&amp;h=450&amp;w=450&amp;sz=51&amp;hl=en&amp;start=22&amp;tbnid=4pTsh_RpuEBDOM:&amp;tbnh=127&amp;tbnw=127&amp;prev=/images?q=LED+edison&amp;start=20&amp;um=1&amp;hl=en&amp;sa=N&amp;rlz=1W1DIUS_en&amp;tbs=isch:1&amp;um=1&amp;itbs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gbcma.blogspot.com/2013/06/say-goodbye-to-incandescent-lamp-an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3.jpeg"/><Relationship Id="rId4" Type="http://schemas.openxmlformats.org/officeDocument/2006/relationships/image" Target="../media/image7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1789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colorkinetics.com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hyperlink" Target="http://www.lumiled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1789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</a:t>
            </a:r>
            <a:r>
              <a:rPr lang="en-US" dirty="0"/>
              <a:t>Electronic Drivers’ Influence on LED Light Flicker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80512" cy="10549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Helvetica"/>
                <a:cs typeface="Helvetica"/>
              </a:rPr>
              <a:t>Brad Lehman</a:t>
            </a:r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Northeastern University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Helvetica"/>
                <a:cs typeface="Helvetica"/>
              </a:rPr>
              <a:t>lehman@ece.neu.edu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953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Collaborators:</a:t>
            </a:r>
            <a:r>
              <a:rPr lang="en-US" dirty="0" smtClean="0"/>
              <a:t> Arnold Wilkins, University of Essex; </a:t>
            </a:r>
            <a:r>
              <a:rPr lang="en-US" dirty="0" err="1" smtClean="0"/>
              <a:t>Anindita</a:t>
            </a:r>
            <a:r>
              <a:rPr lang="en-US" dirty="0" smtClean="0"/>
              <a:t> Bhattacharya; </a:t>
            </a:r>
            <a:r>
              <a:rPr lang="en-US" dirty="0" err="1" smtClean="0"/>
              <a:t>Semtech</a:t>
            </a:r>
            <a:r>
              <a:rPr lang="en-US" dirty="0" smtClean="0"/>
              <a:t>, Dustin Rand, Northern Power; Jennifer Veitch, NRC of Canada, Anatoly Shteynberg, Dialog Semiconductor; Michael </a:t>
            </a:r>
            <a:r>
              <a:rPr lang="en-US" dirty="0" err="1" smtClean="0"/>
              <a:t>Poplawski</a:t>
            </a:r>
            <a:r>
              <a:rPr lang="en-US" dirty="0" smtClean="0"/>
              <a:t> and Naomi Miller, PNNL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944563"/>
            <a:ext cx="75739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Flicker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2A0-1249-452A-8B27-96BC1C2E203D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 descr="http://www.red5.co.uk/media/catalog/product/cache/1/thumbnail/9df78eab33525d08d6e5fb8d27136e95/f/l/flickering-candle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Flicker in Lighting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Flicker, flutter, shimmer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Repetitive change in magnitude over time, or modulation, of the luminous flux or luminance of a light source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Light output modulation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Visible vs. invisible, sensation vs. perception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Visible flicker = Light output modulation is sensed and perceived </a:t>
            </a:r>
            <a:r>
              <a:rPr lang="en-US" altLang="en-US" b="1" dirty="0" smtClean="0">
                <a:solidFill>
                  <a:schemeClr val="tx1"/>
                </a:solidFill>
              </a:rPr>
              <a:t>(&lt;60Hz~90Hz)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Invisible flicker = Light output modulation is sensed, but not perceived </a:t>
            </a:r>
            <a:r>
              <a:rPr lang="en-US" altLang="en-US" b="1" dirty="0" smtClean="0">
                <a:solidFill>
                  <a:schemeClr val="tx1"/>
                </a:solidFill>
              </a:rPr>
              <a:t>(&gt;90Hz)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Sensation: external conditions are detected and neurons respond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Perception: the brain detects AND the mouth can report it sees</a:t>
            </a:r>
          </a:p>
        </p:txBody>
      </p:sp>
    </p:spTree>
    <p:extLst>
      <p:ext uri="{BB962C8B-B14F-4D97-AF65-F5344CB8AC3E}">
        <p14:creationId xmlns:p14="http://schemas.microsoft.com/office/powerpoint/2010/main" val="621400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Light source modulation</a:t>
            </a:r>
            <a:endParaRPr lang="en-US" dirty="0"/>
          </a:p>
        </p:txBody>
      </p:sp>
      <p:pic>
        <p:nvPicPr>
          <p:cNvPr id="44" name="Picture 43" descr="BK 10-X-36A-R_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3048000" cy="2286000"/>
          </a:xfrm>
          <a:prstGeom prst="rect">
            <a:avLst/>
          </a:prstGeom>
        </p:spPr>
      </p:pic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1447800" y="2209800"/>
            <a:ext cx="304800" cy="457200"/>
            <a:chOff x="274320" y="1645920"/>
            <a:chExt cx="731520" cy="1097280"/>
          </a:xfrm>
        </p:grpSpPr>
        <p:pic>
          <p:nvPicPr>
            <p:cNvPr id="46" name="Picture 2" descr="http://t3.gstatic.com/images?q=tbn:ANd9GcQLOSVO0_CFHNXhwDB-v9ZRjvs1TqqfDRX2FUPfG-bI47m-j_ZXV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037" y="1737360"/>
              <a:ext cx="510363" cy="914400"/>
            </a:xfrm>
            <a:prstGeom prst="rect">
              <a:avLst/>
            </a:prstGeom>
            <a:noFill/>
          </p:spPr>
        </p:pic>
        <p:sp>
          <p:nvSpPr>
            <p:cNvPr id="47" name="Rectangle 46"/>
            <p:cNvSpPr/>
            <p:nvPr/>
          </p:nvSpPr>
          <p:spPr>
            <a:xfrm>
              <a:off x="274320" y="1645920"/>
              <a:ext cx="731520" cy="10972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BK 10-X-28-R_summ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295400"/>
            <a:ext cx="3048000" cy="2286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56453" y="2945635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A4E4"/>
                </a:solidFill>
              </a:rPr>
              <a:t>T12</a:t>
            </a:r>
            <a:endParaRPr lang="en-US" sz="1800" i="1" dirty="0">
              <a:solidFill>
                <a:srgbClr val="00A4E4"/>
              </a:solidFill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419600" y="2209800"/>
            <a:ext cx="304800" cy="457200"/>
            <a:chOff x="274320" y="1645920"/>
            <a:chExt cx="731520" cy="1097280"/>
          </a:xfrm>
        </p:grpSpPr>
        <p:pic>
          <p:nvPicPr>
            <p:cNvPr id="51" name="Picture 50" descr="GE T12 Fluorescent 24 Tubes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" y="1828800"/>
              <a:ext cx="731520" cy="731520"/>
            </a:xfrm>
            <a:prstGeom prst="rect">
              <a:avLst/>
            </a:prstGeom>
            <a:noFill/>
          </p:spPr>
        </p:pic>
        <p:sp>
          <p:nvSpPr>
            <p:cNvPr id="52" name="Rectangle 51"/>
            <p:cNvSpPr/>
            <p:nvPr/>
          </p:nvSpPr>
          <p:spPr>
            <a:xfrm>
              <a:off x="274320" y="1645920"/>
              <a:ext cx="731520" cy="10972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2971800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A4E4"/>
                </a:solidFill>
              </a:rPr>
              <a:t>60W A19</a:t>
            </a:r>
            <a:endParaRPr lang="en-US" sz="1800" i="1" dirty="0">
              <a:solidFill>
                <a:srgbClr val="00A4E4"/>
              </a:solidFill>
            </a:endParaRPr>
          </a:p>
        </p:txBody>
      </p:sp>
      <p:pic>
        <p:nvPicPr>
          <p:cNvPr id="54" name="Picture 53" descr="TDL08-46_summa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6583" y="1295400"/>
            <a:ext cx="3048000" cy="2286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117063" y="2941320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A4E4"/>
                </a:solidFill>
              </a:rPr>
              <a:t>A19 CFL</a:t>
            </a:r>
            <a:endParaRPr lang="en-US" sz="1800" i="1" dirty="0">
              <a:solidFill>
                <a:srgbClr val="00A4E4"/>
              </a:solidFill>
            </a:endParaRPr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467600" y="2209800"/>
            <a:ext cx="304800" cy="457200"/>
            <a:chOff x="274320" y="1645920"/>
            <a:chExt cx="731520" cy="1097280"/>
          </a:xfrm>
        </p:grpSpPr>
        <p:pic>
          <p:nvPicPr>
            <p:cNvPr id="57" name="Picture 56" descr="http://myenergypal.com/images/Compact-Fluorescents-584.jpg"/>
            <p:cNvPicPr>
              <a:picLocks noChangeAspect="1" noChangeArrowheads="1"/>
            </p:cNvPicPr>
            <p:nvPr/>
          </p:nvPicPr>
          <p:blipFill>
            <a:blip r:embed="rId8" cstate="print"/>
            <a:srcRect l="75205" t="11250" b="13500"/>
            <a:stretch>
              <a:fillRect/>
            </a:stretch>
          </p:blipFill>
          <p:spPr bwMode="auto">
            <a:xfrm>
              <a:off x="320040" y="1645920"/>
              <a:ext cx="640080" cy="106448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274320" y="1645920"/>
              <a:ext cx="731520" cy="10972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 descr="10-28D_summar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810000"/>
            <a:ext cx="3048000" cy="2286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6200" y="5455920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A4E4"/>
                </a:solidFill>
              </a:rPr>
              <a:t>A-lamp/G-lamp</a:t>
            </a:r>
            <a:endParaRPr lang="en-US" sz="1800" i="1" dirty="0">
              <a:solidFill>
                <a:srgbClr val="00A4E4"/>
              </a:solidFill>
            </a:endParaRPr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1447800" y="4724400"/>
            <a:ext cx="303537" cy="457200"/>
            <a:chOff x="274320" y="4389120"/>
            <a:chExt cx="731520" cy="1101850"/>
          </a:xfrm>
        </p:grpSpPr>
        <p:pic>
          <p:nvPicPr>
            <p:cNvPr id="62" name="Picture 61" descr="F:\photos\products\100x100 thumbnails\10-28.jpg"/>
            <p:cNvPicPr>
              <a:picLocks noChangeAspect="1"/>
            </p:cNvPicPr>
            <p:nvPr/>
          </p:nvPicPr>
          <p:blipFill>
            <a:blip r:embed="rId10" cstate="print"/>
            <a:srcRect t="3600"/>
            <a:stretch>
              <a:fillRect/>
            </a:stretch>
          </p:blipFill>
          <p:spPr bwMode="auto">
            <a:xfrm rot="10800000">
              <a:off x="274320" y="4389123"/>
              <a:ext cx="731520" cy="110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ectangle 62"/>
            <p:cNvSpPr/>
            <p:nvPr/>
          </p:nvSpPr>
          <p:spPr>
            <a:xfrm>
              <a:off x="274320" y="4389120"/>
              <a:ext cx="731520" cy="10972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 descr="09-76D_summar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3810000"/>
            <a:ext cx="3048000" cy="22860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077737" y="5455920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A4E4"/>
                </a:solidFill>
              </a:rPr>
              <a:t>R30/PAR30</a:t>
            </a:r>
            <a:endParaRPr lang="en-US" sz="1800" i="1" dirty="0">
              <a:solidFill>
                <a:srgbClr val="00A4E4"/>
              </a:solidFill>
            </a:endParaRP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4419600" y="4724400"/>
            <a:ext cx="304800" cy="457200"/>
            <a:chOff x="274320" y="4389120"/>
            <a:chExt cx="731520" cy="1097280"/>
          </a:xfrm>
        </p:grpSpPr>
        <p:pic>
          <p:nvPicPr>
            <p:cNvPr id="67" name="Picture 66" descr="F:\photos\products\100x100 thumbnails\09-76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 rot="-5400000">
              <a:off x="274320" y="4617720"/>
              <a:ext cx="731520" cy="70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74320" y="4389120"/>
              <a:ext cx="731520" cy="10972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 descr="10-11A-R_summar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6000" y="3810000"/>
            <a:ext cx="3048000" cy="22860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160008" y="5455920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A4E4"/>
                </a:solidFill>
              </a:rPr>
              <a:t>R38/PAR38</a:t>
            </a:r>
            <a:endParaRPr lang="en-US" sz="1800" i="1" dirty="0">
              <a:solidFill>
                <a:srgbClr val="00A4E4"/>
              </a:solidFill>
            </a:endParaRP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7467600" y="4724400"/>
            <a:ext cx="304800" cy="457200"/>
            <a:chOff x="8092440" y="1645920"/>
            <a:chExt cx="731520" cy="1097280"/>
          </a:xfrm>
        </p:grpSpPr>
        <p:pic>
          <p:nvPicPr>
            <p:cNvPr id="72" name="Picture 71" descr="F:\photos\products\100x100 thumbnails\10-11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 rot="-5400000">
              <a:off x="7970520" y="1828800"/>
              <a:ext cx="97536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72"/>
            <p:cNvSpPr/>
            <p:nvPr/>
          </p:nvSpPr>
          <p:spPr>
            <a:xfrm>
              <a:off x="8092440" y="1645920"/>
              <a:ext cx="731520" cy="109728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65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/>
              <a:t>Even battery powered flashlights can be programmed to flicker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5627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Eye Saccade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Eye in motion from (e.g. left to right) more sensitive to flicker</a:t>
            </a:r>
          </a:p>
          <a:p>
            <a:r>
              <a:rPr lang="en-US" altLang="en-US" dirty="0" smtClean="0"/>
              <a:t>Experiment: CRT with flickering bar  (vs.) constant illuminating bar </a:t>
            </a:r>
          </a:p>
          <a:p>
            <a:pPr lvl="1"/>
            <a:r>
              <a:rPr lang="en-US" altLang="en-US" dirty="0" smtClean="0"/>
              <a:t>Above what frequency is image same?</a:t>
            </a:r>
          </a:p>
          <a:p>
            <a:pPr lvl="1"/>
            <a:r>
              <a:rPr lang="en-US" altLang="en-US" dirty="0" smtClean="0"/>
              <a:t>Implication to LED tail-lights (worst case scenario here)</a:t>
            </a:r>
          </a:p>
          <a:p>
            <a:pPr lvl="1"/>
            <a:r>
              <a:rPr lang="en-US" altLang="en-US" dirty="0" smtClean="0"/>
              <a:t>Experiment designed by Jane Roberts and A. Wilkins, Univ. Essex, gives worst case upper bound of perceptible flicker</a:t>
            </a:r>
          </a:p>
        </p:txBody>
      </p:sp>
      <p:pic>
        <p:nvPicPr>
          <p:cNvPr id="14340" name="Picture 5" descr="ANd9GcRwTc89GajxC9Zd22T0cIA9f_7S3PK9Kk5R_OEQx30GvM2ZyuvH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257800" y="1066800"/>
            <a:ext cx="2667000" cy="1676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6477000" y="1646238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9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766763"/>
            <a:ext cx="76771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742950"/>
            <a:ext cx="77343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57213"/>
            <a:ext cx="76581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cs typeface="Geneva"/>
              </a:rPr>
              <a:t>Experimental Setup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4114800" cy="762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buFontTx/>
              <a:buNone/>
            </a:pPr>
            <a:r>
              <a:rPr lang="en-US" altLang="en-US" sz="1800" smtClean="0">
                <a:ea typeface="Geneva"/>
                <a:cs typeface="Geneva"/>
              </a:rPr>
              <a:t>Participants view flickering line in the dark and make eye saccade</a:t>
            </a:r>
          </a:p>
        </p:txBody>
      </p:sp>
      <p:pic>
        <p:nvPicPr>
          <p:cNvPr id="15364" name="Picture 1" descr="Picture 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196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Picture 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2286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Picture 0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3622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11"/>
          <p:cNvSpPr>
            <a:spLocks noChangeArrowheads="1"/>
          </p:cNvSpPr>
          <p:nvPr/>
        </p:nvSpPr>
        <p:spPr bwMode="auto">
          <a:xfrm flipV="1">
            <a:off x="5791200" y="2743200"/>
            <a:ext cx="1143000" cy="838200"/>
          </a:xfrm>
          <a:custGeom>
            <a:avLst/>
            <a:gdLst>
              <a:gd name="T0" fmla="*/ 800418 w 21600"/>
              <a:gd name="T1" fmla="*/ 0 h 21600"/>
              <a:gd name="T2" fmla="*/ 800418 w 21600"/>
              <a:gd name="T3" fmla="*/ 471798 h 21600"/>
              <a:gd name="T4" fmla="*/ 171291 w 21600"/>
              <a:gd name="T5" fmla="*/ 838200 h 21600"/>
              <a:gd name="T6" fmla="*/ 1143000 w 21600"/>
              <a:gd name="T7" fmla="*/ 2358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5368" name="AutoShape 12"/>
          <p:cNvSpPr>
            <a:spLocks noChangeArrowheads="1"/>
          </p:cNvSpPr>
          <p:nvPr/>
        </p:nvSpPr>
        <p:spPr bwMode="auto">
          <a:xfrm>
            <a:off x="5791200" y="1905000"/>
            <a:ext cx="1143000" cy="838200"/>
          </a:xfrm>
          <a:custGeom>
            <a:avLst/>
            <a:gdLst>
              <a:gd name="T0" fmla="*/ 800418 w 21600"/>
              <a:gd name="T1" fmla="*/ 0 h 21600"/>
              <a:gd name="T2" fmla="*/ 800418 w 21600"/>
              <a:gd name="T3" fmla="*/ 471798 h 21600"/>
              <a:gd name="T4" fmla="*/ 171291 w 21600"/>
              <a:gd name="T5" fmla="*/ 838200 h 21600"/>
              <a:gd name="T6" fmla="*/ 1143000 w 21600"/>
              <a:gd name="T7" fmla="*/ 2358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4724400" y="2590800"/>
            <a:ext cx="1114425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1524000" cy="7016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Which do you see?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5486400"/>
            <a:ext cx="4939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Roberts and A. </a:t>
            </a:r>
            <a:r>
              <a:rPr lang="en-US" altLang="en-US" dirty="0" smtClean="0"/>
              <a:t>Wilkins(2013), Lehman et al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views and opinions of this presentation do not represent views </a:t>
            </a:r>
            <a:r>
              <a:rPr lang="en-US" i="1" dirty="0"/>
              <a:t>of the </a:t>
            </a:r>
            <a:r>
              <a:rPr lang="en-US" i="1" dirty="0" smtClean="0"/>
              <a:t>IEEE or IEEE PAR 1789 working group, but only reflect opinions of the presenter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8801-1B38-4359-847E-B0237D576624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19113"/>
            <a:ext cx="72866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67400"/>
            <a:ext cx="301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Roberts and A. Wilkins(2013),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719138"/>
            <a:ext cx="68103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954197"/>
            <a:ext cx="301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Roberts and A. Wilkins(2013),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22</a:t>
            </a:fld>
            <a:endParaRPr lang="en-US"/>
          </a:p>
        </p:txBody>
      </p:sp>
      <p:pic>
        <p:nvPicPr>
          <p:cNvPr id="7170" name="Picture 2" descr="http://4.bp.blogspot.com/-kPbSX0aIrx8/URvUl9L-CiI/AAAAAAAAFWI/irj9WL8baZo/s1600/_MG_9190-b&amp;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21871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Stroboscopic Effect:  </a:t>
            </a:r>
          </a:p>
          <a:p>
            <a:pPr algn="ctr"/>
            <a:r>
              <a:rPr lang="en-US" sz="2800" dirty="0" smtClean="0"/>
              <a:t>Flickering light on a moving object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Lighting Research Center (ASSIST) at RPI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Bullough</a:t>
            </a:r>
            <a:r>
              <a:rPr lang="en-US" sz="2700" dirty="0" smtClean="0"/>
              <a:t>, Sweater </a:t>
            </a:r>
            <a:r>
              <a:rPr lang="en-US" sz="2700" dirty="0" err="1" smtClean="0"/>
              <a:t>Hickcox</a:t>
            </a:r>
            <a:r>
              <a:rPr lang="en-US" sz="2700" dirty="0" smtClean="0"/>
              <a:t>, Klein, </a:t>
            </a:r>
            <a:r>
              <a:rPr lang="en-US" sz="2700" dirty="0" err="1" smtClean="0"/>
              <a:t>Lok</a:t>
            </a:r>
            <a:r>
              <a:rPr lang="en-US" sz="2700" dirty="0" smtClean="0"/>
              <a:t>, </a:t>
            </a:r>
            <a:r>
              <a:rPr lang="en-US" sz="2700" dirty="0" err="1" smtClean="0"/>
              <a:t>Narendran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is max value of flicker that a viewer can detect stroboscopic effects?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% flicker &lt; 0.16*(</a:t>
            </a:r>
            <a:r>
              <a:rPr lang="en-US" sz="2800" dirty="0" err="1" smtClean="0">
                <a:solidFill>
                  <a:schemeClr val="tx1"/>
                </a:solidFill>
              </a:rPr>
              <a:t>flicker_freq</a:t>
            </a:r>
            <a:r>
              <a:rPr lang="en-US" sz="2800" dirty="0" smtClean="0">
                <a:solidFill>
                  <a:schemeClr val="tx1"/>
                </a:solidFill>
              </a:rPr>
              <a:t>) – 5.6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Example: </a:t>
            </a:r>
            <a:r>
              <a:rPr lang="en-US" sz="2800" dirty="0" err="1" smtClean="0"/>
              <a:t>flicker_freq</a:t>
            </a:r>
            <a:r>
              <a:rPr lang="en-US" sz="2800" dirty="0" smtClean="0"/>
              <a:t>=120Hz</a:t>
            </a:r>
          </a:p>
          <a:p>
            <a:pPr marL="0" indent="0">
              <a:buNone/>
            </a:pPr>
            <a:r>
              <a:rPr lang="en-US" sz="2800" dirty="0" smtClean="0"/>
              <a:t>% flicker &lt; (0.16)*120-5.6 = 13.6%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Where % flicker = (Max – Min)/(</a:t>
            </a:r>
            <a:r>
              <a:rPr lang="en-US" sz="2800" dirty="0" err="1" smtClean="0"/>
              <a:t>Max+Min</a:t>
            </a:r>
            <a:r>
              <a:rPr lang="en-US" sz="28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8801-1B38-4359-847E-B0237D576624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71" y="56388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Alliance for Solid-State Illumination Systems and Technologies (ASSIST). 2012.  </a:t>
            </a:r>
            <a:r>
              <a:rPr lang="en-US" sz="1400" i="1" dirty="0" smtClean="0"/>
              <a:t>ASSIST recommends… Flicker Parameters for Reducing Stroboscopic Effects from Solid-state Lighting Systems</a:t>
            </a:r>
            <a:r>
              <a:rPr lang="en-US" sz="1400" dirty="0" smtClean="0"/>
              <a:t>. Vol. 11, </a:t>
            </a:r>
            <a:r>
              <a:rPr lang="en-US" sz="1400" dirty="0" err="1" smtClean="0"/>
              <a:t>Iss</a:t>
            </a:r>
            <a:r>
              <a:rPr lang="en-US" sz="1400" dirty="0" smtClean="0"/>
              <a:t>. 1, Troy, NY: LRC</a:t>
            </a:r>
          </a:p>
          <a:p>
            <a:r>
              <a:rPr lang="en-US" sz="1400" dirty="0" smtClean="0">
                <a:hlinkClick r:id="rId2"/>
              </a:rPr>
              <a:t>www.lrc.rpi.edu/programs/solidstate/assist/recommends/flicker.asp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35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Flicker: Potential Health Effects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CA" altLang="en-US" dirty="0" smtClean="0"/>
              <a:t>Photosensitive epilepsy</a:t>
            </a:r>
          </a:p>
          <a:p>
            <a:pPr lvl="1"/>
            <a:r>
              <a:rPr lang="en-CA" altLang="en-US" sz="2400" dirty="0" smtClean="0"/>
              <a:t>Short exposure to 3 – 70 Hz flicker (i.e., visible modulation) may cause seizures in sensitive people</a:t>
            </a:r>
          </a:p>
          <a:p>
            <a:pPr lvl="1"/>
            <a:r>
              <a:rPr lang="en-CA" altLang="en-US" sz="2400" dirty="0" smtClean="0"/>
              <a:t>1 in ~</a:t>
            </a:r>
            <a:r>
              <a:rPr lang="en-CA" altLang="en-US" sz="2400" dirty="0"/>
              <a:t>2</a:t>
            </a:r>
            <a:r>
              <a:rPr lang="en-CA" altLang="en-US" sz="2400" dirty="0" smtClean="0"/>
              <a:t>0,000 people</a:t>
            </a:r>
          </a:p>
          <a:p>
            <a:r>
              <a:rPr lang="en-CA" altLang="en-US" dirty="0" smtClean="0"/>
              <a:t>Malaise: headache and eyestrain</a:t>
            </a:r>
          </a:p>
          <a:p>
            <a:pPr lvl="1"/>
            <a:r>
              <a:rPr lang="en-CA" altLang="en-US" sz="2400" dirty="0" smtClean="0"/>
              <a:t>Slower onset to frequencies in range of 100-120Hz have been published</a:t>
            </a:r>
          </a:p>
          <a:p>
            <a:pPr lvl="1"/>
            <a:r>
              <a:rPr lang="en-CA" altLang="en-US" sz="2400" dirty="0" smtClean="0"/>
              <a:t>Exact population frequency is not known (not everyone affected</a:t>
            </a:r>
            <a:r>
              <a:rPr lang="en-CA" altLang="en-US" dirty="0" smtClean="0"/>
              <a:t>)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59436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1" dirty="0" smtClean="0">
                <a:solidFill>
                  <a:schemeClr val="tx1"/>
                </a:solidFill>
                <a:cs typeface="Arial" pitchFamily="34" charset="0"/>
              </a:rPr>
              <a:t> Source: </a:t>
            </a:r>
            <a:r>
              <a:rPr lang="en-US" altLang="en-US" sz="1400" b="0" i="1" dirty="0" smtClean="0">
                <a:solidFill>
                  <a:schemeClr val="tx1"/>
                </a:solidFill>
                <a:cs typeface="Arial" pitchFamily="34" charset="0"/>
                <a:hlinkClick r:id="rId3"/>
              </a:rPr>
              <a:t>http</a:t>
            </a:r>
            <a:r>
              <a:rPr lang="en-US" altLang="en-US" sz="1400" b="0" i="1" dirty="0">
                <a:solidFill>
                  <a:schemeClr val="tx1"/>
                </a:solidFill>
                <a:cs typeface="Arial" pitchFamily="34" charset="0"/>
                <a:hlinkClick r:id="rId3"/>
              </a:rPr>
              <a:t>://apps1.eere.energy.gov/buildings/publications/pdfs/ssl/veitch_flicker_philly2010.</a:t>
            </a:r>
            <a:r>
              <a:rPr lang="en-US" altLang="en-US" sz="1400" b="0" i="1" dirty="0" smtClean="0">
                <a:solidFill>
                  <a:schemeClr val="tx1"/>
                </a:solidFill>
                <a:cs typeface="Arial" pitchFamily="34" charset="0"/>
                <a:hlinkClick r:id="rId3"/>
              </a:rPr>
              <a:t>pdf</a:t>
            </a:r>
            <a:r>
              <a:rPr lang="en-US" altLang="en-US" sz="1400" b="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altLang="en-US" sz="1400" b="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189538" y="863600"/>
          <a:ext cx="3294062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Picture Publisher Image" r:id="rId4" imgW="12992040" imgH="21479040" progId="PictPub.Image.7">
                  <p:embed/>
                </p:oleObj>
              </mc:Choice>
              <mc:Fallback>
                <p:oleObj name="Picture Publisher Image" r:id="rId4" imgW="12992040" imgH="21479040" progId="PictPub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863600"/>
                        <a:ext cx="3294062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7050" y="3429000"/>
            <a:ext cx="38242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dirty="0">
                <a:latin typeface="Verdana" pitchFamily="34" charset="0"/>
              </a:rPr>
              <a:t>Compared conventional (“flickering”) </a:t>
            </a:r>
            <a:r>
              <a:rPr lang="en-US" altLang="en-US" sz="2400" dirty="0" smtClean="0">
                <a:latin typeface="Verdana" pitchFamily="34" charset="0"/>
              </a:rPr>
              <a:t>lighting (100Hz) </a:t>
            </a:r>
            <a:r>
              <a:rPr lang="en-US" altLang="en-US" sz="2400" dirty="0">
                <a:latin typeface="Verdana" pitchFamily="34" charset="0"/>
              </a:rPr>
              <a:t>with high-frequency (“non-flickering”) </a:t>
            </a:r>
            <a:r>
              <a:rPr lang="en-US" altLang="en-US" sz="2400" dirty="0" smtClean="0">
                <a:latin typeface="Verdana" pitchFamily="34" charset="0"/>
              </a:rPr>
              <a:t>lighting (&gt;20kHz)</a:t>
            </a:r>
            <a:endParaRPr lang="en-US" altLang="en-US" sz="2400" dirty="0">
              <a:latin typeface="Verdana" pitchFamily="34" charset="0"/>
            </a:endParaRPr>
          </a:p>
        </p:txBody>
      </p:sp>
      <p:sp>
        <p:nvSpPr>
          <p:cNvPr id="1028" name="Text Box 4" descr="Large checker board"/>
          <p:cNvSpPr txBox="1">
            <a:spLocks noChangeArrowheads="1"/>
          </p:cNvSpPr>
          <p:nvPr/>
        </p:nvSpPr>
        <p:spPr bwMode="auto">
          <a:xfrm>
            <a:off x="242888" y="541338"/>
            <a:ext cx="41592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latin typeface="Verdana" pitchFamily="34" charset="0"/>
              </a:rPr>
              <a:t>A double-masked study of headache and eye-strain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63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Seminal study by A. Wilkins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3725" y="1412875"/>
            <a:ext cx="2682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Verdana" pitchFamily="34" charset="0"/>
              </a:rPr>
              <a:t>Timers</a:t>
            </a:r>
          </a:p>
          <a:p>
            <a:pPr algn="l"/>
            <a:r>
              <a:rPr lang="en-GB" altLang="en-US" sz="2400">
                <a:latin typeface="Verdana" pitchFamily="34" charset="0"/>
              </a:rPr>
              <a:t>measured hours lamp was turned on</a:t>
            </a:r>
          </a:p>
          <a:p>
            <a:pPr algn="l"/>
            <a:endParaRPr lang="en-GB" altLang="en-US" sz="2400">
              <a:latin typeface="Verdana" pitchFamily="34" charset="0"/>
            </a:endParaRPr>
          </a:p>
          <a:p>
            <a:pPr algn="l"/>
            <a:r>
              <a:rPr lang="en-GB" altLang="en-US" sz="2400">
                <a:latin typeface="Verdana" pitchFamily="34" charset="0"/>
              </a:rPr>
              <a:t>Hidden in casing</a:t>
            </a:r>
          </a:p>
          <a:p>
            <a:pPr algn="l"/>
            <a:endParaRPr lang="en-GB" altLang="en-US" sz="2400">
              <a:latin typeface="Verdana" pitchFamily="34" charset="0"/>
            </a:endParaRPr>
          </a:p>
          <a:p>
            <a:pPr algn="l"/>
            <a:r>
              <a:rPr lang="en-GB" altLang="en-US" sz="2400">
                <a:latin typeface="Verdana" pitchFamily="34" charset="0"/>
              </a:rPr>
              <a:t>Showed HF lights left on for longer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114800" y="4305300"/>
          <a:ext cx="46482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Picture Publisher Image" r:id="rId4" imgW="8658360" imgH="3543480" progId="PictPub.Image.7">
                  <p:embed/>
                </p:oleObj>
              </mc:Choice>
              <mc:Fallback>
                <p:oleObj name="Picture Publisher Image" r:id="rId4" imgW="8658360" imgH="3543480" progId="PictPub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05300"/>
                        <a:ext cx="4648200" cy="1901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11"/>
          <p:cNvSpPr>
            <a:spLocks noChangeArrowheads="1"/>
          </p:cNvSpPr>
          <p:nvPr/>
        </p:nvSpPr>
        <p:spPr bwMode="auto">
          <a:xfrm rot="6053132">
            <a:off x="5642769" y="3925094"/>
            <a:ext cx="1951038" cy="673100"/>
          </a:xfrm>
          <a:prstGeom prst="rightArrow">
            <a:avLst>
              <a:gd name="adj1" fmla="val 50000"/>
              <a:gd name="adj2" fmla="val 724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3" name="Picture 2" descr="image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104900"/>
            <a:ext cx="1336675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3620730"/>
            <a:ext cx="185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Wilkins (1989)</a:t>
            </a:r>
          </a:p>
        </p:txBody>
      </p:sp>
    </p:spTree>
    <p:extLst>
      <p:ext uri="{BB962C8B-B14F-4D97-AF65-F5344CB8AC3E}">
        <p14:creationId xmlns:p14="http://schemas.microsoft.com/office/powerpoint/2010/main" val="80889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1994"/>
            <a:ext cx="3101975" cy="2332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Headaches and lighting: </a:t>
            </a:r>
            <a:r>
              <a:rPr lang="en-US" altLang="en-US" sz="3200" b="0" dirty="0" smtClean="0">
                <a:solidFill>
                  <a:schemeClr val="tx1"/>
                </a:solidFill>
              </a:rPr>
              <a:t>over twice the </a:t>
            </a:r>
            <a:r>
              <a:rPr lang="en-US" altLang="en-US" sz="3200" b="0" dirty="0" err="1" smtClean="0">
                <a:solidFill>
                  <a:schemeClr val="tx1"/>
                </a:solidFill>
              </a:rPr>
              <a:t>occurance</a:t>
            </a:r>
            <a:r>
              <a:rPr lang="en-US" altLang="en-US" sz="3200" b="0" dirty="0" smtClean="0">
                <a:solidFill>
                  <a:schemeClr val="tx1"/>
                </a:solidFill>
              </a:rPr>
              <a:t> of headaches when magnetic ballasts with 120Hz 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638675" y="5805488"/>
            <a:ext cx="3165475" cy="25400"/>
            <a:chOff x="2334" y="3618"/>
            <a:chExt cx="1381" cy="12"/>
          </a:xfrm>
        </p:grpSpPr>
        <p:sp>
          <p:nvSpPr>
            <p:cNvPr id="6476" name="Line 4"/>
            <p:cNvSpPr>
              <a:spLocks noChangeShapeType="1"/>
            </p:cNvSpPr>
            <p:nvPr/>
          </p:nvSpPr>
          <p:spPr bwMode="auto">
            <a:xfrm flipV="1">
              <a:off x="233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7" name="Line 5"/>
            <p:cNvSpPr>
              <a:spLocks noChangeShapeType="1"/>
            </p:cNvSpPr>
            <p:nvPr/>
          </p:nvSpPr>
          <p:spPr bwMode="auto">
            <a:xfrm flipV="1">
              <a:off x="236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8" name="Line 6"/>
            <p:cNvSpPr>
              <a:spLocks noChangeShapeType="1"/>
            </p:cNvSpPr>
            <p:nvPr/>
          </p:nvSpPr>
          <p:spPr bwMode="auto">
            <a:xfrm flipV="1">
              <a:off x="239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9" name="Line 7"/>
            <p:cNvSpPr>
              <a:spLocks noChangeShapeType="1"/>
            </p:cNvSpPr>
            <p:nvPr/>
          </p:nvSpPr>
          <p:spPr bwMode="auto">
            <a:xfrm flipV="1">
              <a:off x="242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0" name="Line 8"/>
            <p:cNvSpPr>
              <a:spLocks noChangeShapeType="1"/>
            </p:cNvSpPr>
            <p:nvPr/>
          </p:nvSpPr>
          <p:spPr bwMode="auto">
            <a:xfrm flipV="1">
              <a:off x="2442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1" name="Line 9"/>
            <p:cNvSpPr>
              <a:spLocks noChangeShapeType="1"/>
            </p:cNvSpPr>
            <p:nvPr/>
          </p:nvSpPr>
          <p:spPr bwMode="auto">
            <a:xfrm flipV="1">
              <a:off x="248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" name="Line 10"/>
            <p:cNvSpPr>
              <a:spLocks noChangeShapeType="1"/>
            </p:cNvSpPr>
            <p:nvPr/>
          </p:nvSpPr>
          <p:spPr bwMode="auto">
            <a:xfrm flipV="1">
              <a:off x="251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3" name="Line 11"/>
            <p:cNvSpPr>
              <a:spLocks noChangeShapeType="1"/>
            </p:cNvSpPr>
            <p:nvPr/>
          </p:nvSpPr>
          <p:spPr bwMode="auto">
            <a:xfrm flipV="1">
              <a:off x="254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4" name="Line 12"/>
            <p:cNvSpPr>
              <a:spLocks noChangeShapeType="1"/>
            </p:cNvSpPr>
            <p:nvPr/>
          </p:nvSpPr>
          <p:spPr bwMode="auto">
            <a:xfrm flipV="1">
              <a:off x="257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5" name="Line 13"/>
            <p:cNvSpPr>
              <a:spLocks noChangeShapeType="1"/>
            </p:cNvSpPr>
            <p:nvPr/>
          </p:nvSpPr>
          <p:spPr bwMode="auto">
            <a:xfrm flipV="1">
              <a:off x="260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6" name="Line 14"/>
            <p:cNvSpPr>
              <a:spLocks noChangeShapeType="1"/>
            </p:cNvSpPr>
            <p:nvPr/>
          </p:nvSpPr>
          <p:spPr bwMode="auto">
            <a:xfrm flipV="1">
              <a:off x="263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7" name="Line 15"/>
            <p:cNvSpPr>
              <a:spLocks noChangeShapeType="1"/>
            </p:cNvSpPr>
            <p:nvPr/>
          </p:nvSpPr>
          <p:spPr bwMode="auto">
            <a:xfrm flipV="1">
              <a:off x="266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8" name="Line 16"/>
            <p:cNvSpPr>
              <a:spLocks noChangeShapeType="1"/>
            </p:cNvSpPr>
            <p:nvPr/>
          </p:nvSpPr>
          <p:spPr bwMode="auto">
            <a:xfrm flipV="1">
              <a:off x="269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9" name="Line 17"/>
            <p:cNvSpPr>
              <a:spLocks noChangeShapeType="1"/>
            </p:cNvSpPr>
            <p:nvPr/>
          </p:nvSpPr>
          <p:spPr bwMode="auto">
            <a:xfrm flipV="1">
              <a:off x="272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0" name="Line 18"/>
            <p:cNvSpPr>
              <a:spLocks noChangeShapeType="1"/>
            </p:cNvSpPr>
            <p:nvPr/>
          </p:nvSpPr>
          <p:spPr bwMode="auto">
            <a:xfrm flipV="1">
              <a:off x="275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1" name="Line 19"/>
            <p:cNvSpPr>
              <a:spLocks noChangeShapeType="1"/>
            </p:cNvSpPr>
            <p:nvPr/>
          </p:nvSpPr>
          <p:spPr bwMode="auto">
            <a:xfrm flipV="1">
              <a:off x="278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2" name="Line 20"/>
            <p:cNvSpPr>
              <a:spLocks noChangeShapeType="1"/>
            </p:cNvSpPr>
            <p:nvPr/>
          </p:nvSpPr>
          <p:spPr bwMode="auto">
            <a:xfrm flipV="1">
              <a:off x="281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3" name="Line 21"/>
            <p:cNvSpPr>
              <a:spLocks noChangeShapeType="1"/>
            </p:cNvSpPr>
            <p:nvPr/>
          </p:nvSpPr>
          <p:spPr bwMode="auto">
            <a:xfrm flipV="1">
              <a:off x="284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4" name="Line 22"/>
            <p:cNvSpPr>
              <a:spLocks noChangeShapeType="1"/>
            </p:cNvSpPr>
            <p:nvPr/>
          </p:nvSpPr>
          <p:spPr bwMode="auto">
            <a:xfrm flipV="1">
              <a:off x="287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5" name="Line 23"/>
            <p:cNvSpPr>
              <a:spLocks noChangeShapeType="1"/>
            </p:cNvSpPr>
            <p:nvPr/>
          </p:nvSpPr>
          <p:spPr bwMode="auto">
            <a:xfrm flipV="1">
              <a:off x="290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6" name="Line 24"/>
            <p:cNvSpPr>
              <a:spLocks noChangeShapeType="1"/>
            </p:cNvSpPr>
            <p:nvPr/>
          </p:nvSpPr>
          <p:spPr bwMode="auto">
            <a:xfrm flipV="1">
              <a:off x="293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7" name="Line 25"/>
            <p:cNvSpPr>
              <a:spLocks noChangeShapeType="1"/>
            </p:cNvSpPr>
            <p:nvPr/>
          </p:nvSpPr>
          <p:spPr bwMode="auto">
            <a:xfrm flipV="1">
              <a:off x="296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8" name="Line 26"/>
            <p:cNvSpPr>
              <a:spLocks noChangeShapeType="1"/>
            </p:cNvSpPr>
            <p:nvPr/>
          </p:nvSpPr>
          <p:spPr bwMode="auto">
            <a:xfrm flipV="1">
              <a:off x="299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9" name="Line 27"/>
            <p:cNvSpPr>
              <a:spLocks noChangeShapeType="1"/>
            </p:cNvSpPr>
            <p:nvPr/>
          </p:nvSpPr>
          <p:spPr bwMode="auto">
            <a:xfrm flipV="1">
              <a:off x="302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0" name="Line 28"/>
            <p:cNvSpPr>
              <a:spLocks noChangeShapeType="1"/>
            </p:cNvSpPr>
            <p:nvPr/>
          </p:nvSpPr>
          <p:spPr bwMode="auto">
            <a:xfrm flipV="1">
              <a:off x="305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1" name="Line 29"/>
            <p:cNvSpPr>
              <a:spLocks noChangeShapeType="1"/>
            </p:cNvSpPr>
            <p:nvPr/>
          </p:nvSpPr>
          <p:spPr bwMode="auto">
            <a:xfrm flipV="1">
              <a:off x="308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2" name="Line 30"/>
            <p:cNvSpPr>
              <a:spLocks noChangeShapeType="1"/>
            </p:cNvSpPr>
            <p:nvPr/>
          </p:nvSpPr>
          <p:spPr bwMode="auto">
            <a:xfrm flipV="1">
              <a:off x="311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3" name="Line 31"/>
            <p:cNvSpPr>
              <a:spLocks noChangeShapeType="1"/>
            </p:cNvSpPr>
            <p:nvPr/>
          </p:nvSpPr>
          <p:spPr bwMode="auto">
            <a:xfrm flipV="1">
              <a:off x="314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Line 32"/>
            <p:cNvSpPr>
              <a:spLocks noChangeShapeType="1"/>
            </p:cNvSpPr>
            <p:nvPr/>
          </p:nvSpPr>
          <p:spPr bwMode="auto">
            <a:xfrm flipV="1">
              <a:off x="317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5" name="Line 33"/>
            <p:cNvSpPr>
              <a:spLocks noChangeShapeType="1"/>
            </p:cNvSpPr>
            <p:nvPr/>
          </p:nvSpPr>
          <p:spPr bwMode="auto">
            <a:xfrm flipV="1">
              <a:off x="320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6" name="Line 34"/>
            <p:cNvSpPr>
              <a:spLocks noChangeShapeType="1"/>
            </p:cNvSpPr>
            <p:nvPr/>
          </p:nvSpPr>
          <p:spPr bwMode="auto">
            <a:xfrm flipV="1">
              <a:off x="323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7" name="Line 35"/>
            <p:cNvSpPr>
              <a:spLocks noChangeShapeType="1"/>
            </p:cNvSpPr>
            <p:nvPr/>
          </p:nvSpPr>
          <p:spPr bwMode="auto">
            <a:xfrm flipV="1">
              <a:off x="326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8" name="Line 36"/>
            <p:cNvSpPr>
              <a:spLocks noChangeShapeType="1"/>
            </p:cNvSpPr>
            <p:nvPr/>
          </p:nvSpPr>
          <p:spPr bwMode="auto">
            <a:xfrm flipV="1">
              <a:off x="329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9" name="Line 37"/>
            <p:cNvSpPr>
              <a:spLocks noChangeShapeType="1"/>
            </p:cNvSpPr>
            <p:nvPr/>
          </p:nvSpPr>
          <p:spPr bwMode="auto">
            <a:xfrm flipV="1">
              <a:off x="332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0" name="Line 38"/>
            <p:cNvSpPr>
              <a:spLocks noChangeShapeType="1"/>
            </p:cNvSpPr>
            <p:nvPr/>
          </p:nvSpPr>
          <p:spPr bwMode="auto">
            <a:xfrm flipV="1">
              <a:off x="335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1" name="Line 39"/>
            <p:cNvSpPr>
              <a:spLocks noChangeShapeType="1"/>
            </p:cNvSpPr>
            <p:nvPr/>
          </p:nvSpPr>
          <p:spPr bwMode="auto">
            <a:xfrm flipV="1">
              <a:off x="338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" name="Line 40"/>
            <p:cNvSpPr>
              <a:spLocks noChangeShapeType="1"/>
            </p:cNvSpPr>
            <p:nvPr/>
          </p:nvSpPr>
          <p:spPr bwMode="auto">
            <a:xfrm flipV="1">
              <a:off x="341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3" name="Line 41"/>
            <p:cNvSpPr>
              <a:spLocks noChangeShapeType="1"/>
            </p:cNvSpPr>
            <p:nvPr/>
          </p:nvSpPr>
          <p:spPr bwMode="auto">
            <a:xfrm flipV="1">
              <a:off x="344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4" name="Line 42"/>
            <p:cNvSpPr>
              <a:spLocks noChangeShapeType="1"/>
            </p:cNvSpPr>
            <p:nvPr/>
          </p:nvSpPr>
          <p:spPr bwMode="auto">
            <a:xfrm flipV="1">
              <a:off x="347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5" name="Line 43"/>
            <p:cNvSpPr>
              <a:spLocks noChangeShapeType="1"/>
            </p:cNvSpPr>
            <p:nvPr/>
          </p:nvSpPr>
          <p:spPr bwMode="auto">
            <a:xfrm flipV="1">
              <a:off x="350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6" name="Line 44"/>
            <p:cNvSpPr>
              <a:spLocks noChangeShapeType="1"/>
            </p:cNvSpPr>
            <p:nvPr/>
          </p:nvSpPr>
          <p:spPr bwMode="auto">
            <a:xfrm flipV="1">
              <a:off x="353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7" name="Line 45"/>
            <p:cNvSpPr>
              <a:spLocks noChangeShapeType="1"/>
            </p:cNvSpPr>
            <p:nvPr/>
          </p:nvSpPr>
          <p:spPr bwMode="auto">
            <a:xfrm flipV="1">
              <a:off x="356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8" name="Line 46"/>
            <p:cNvSpPr>
              <a:spLocks noChangeShapeType="1"/>
            </p:cNvSpPr>
            <p:nvPr/>
          </p:nvSpPr>
          <p:spPr bwMode="auto">
            <a:xfrm flipV="1">
              <a:off x="359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9" name="Line 47"/>
            <p:cNvSpPr>
              <a:spLocks noChangeShapeType="1"/>
            </p:cNvSpPr>
            <p:nvPr/>
          </p:nvSpPr>
          <p:spPr bwMode="auto">
            <a:xfrm flipV="1">
              <a:off x="362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0" name="Line 48"/>
            <p:cNvSpPr>
              <a:spLocks noChangeShapeType="1"/>
            </p:cNvSpPr>
            <p:nvPr/>
          </p:nvSpPr>
          <p:spPr bwMode="auto">
            <a:xfrm flipV="1">
              <a:off x="365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1" name="Line 49"/>
            <p:cNvSpPr>
              <a:spLocks noChangeShapeType="1"/>
            </p:cNvSpPr>
            <p:nvPr/>
          </p:nvSpPr>
          <p:spPr bwMode="auto">
            <a:xfrm flipV="1">
              <a:off x="368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2" name="Line 50"/>
            <p:cNvSpPr>
              <a:spLocks noChangeShapeType="1"/>
            </p:cNvSpPr>
            <p:nvPr/>
          </p:nvSpPr>
          <p:spPr bwMode="auto">
            <a:xfrm flipV="1">
              <a:off x="3714" y="361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3" name="Line 51"/>
            <p:cNvSpPr>
              <a:spLocks noChangeShapeType="1"/>
            </p:cNvSpPr>
            <p:nvPr/>
          </p:nvSpPr>
          <p:spPr bwMode="auto">
            <a:xfrm>
              <a:off x="2334" y="3618"/>
              <a:ext cx="13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" name="Group 52"/>
          <p:cNvGrpSpPr>
            <a:grpSpLocks/>
          </p:cNvGrpSpPr>
          <p:nvPr/>
        </p:nvGrpSpPr>
        <p:grpSpPr bwMode="auto">
          <a:xfrm>
            <a:off x="4335463" y="3898900"/>
            <a:ext cx="223837" cy="2027238"/>
            <a:chOff x="2202" y="2700"/>
            <a:chExt cx="98" cy="976"/>
          </a:xfrm>
        </p:grpSpPr>
        <p:sp>
          <p:nvSpPr>
            <p:cNvPr id="6466" name="Rectangle 53"/>
            <p:cNvSpPr>
              <a:spLocks noChangeArrowheads="1"/>
            </p:cNvSpPr>
            <p:nvPr/>
          </p:nvSpPr>
          <p:spPr bwMode="auto">
            <a:xfrm>
              <a:off x="2238" y="3588"/>
              <a:ext cx="6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67" name="Rectangle 54"/>
            <p:cNvSpPr>
              <a:spLocks noChangeArrowheads="1"/>
            </p:cNvSpPr>
            <p:nvPr/>
          </p:nvSpPr>
          <p:spPr bwMode="auto">
            <a:xfrm>
              <a:off x="2262" y="3588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0</a:t>
              </a:r>
              <a:endParaRPr lang="en-US" altLang="en-US" sz="1200"/>
            </a:p>
          </p:txBody>
        </p:sp>
        <p:sp>
          <p:nvSpPr>
            <p:cNvPr id="6468" name="Rectangle 55"/>
            <p:cNvSpPr>
              <a:spLocks noChangeArrowheads="1"/>
            </p:cNvSpPr>
            <p:nvPr/>
          </p:nvSpPr>
          <p:spPr bwMode="auto">
            <a:xfrm>
              <a:off x="2202" y="3366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69" name="Rectangle 56"/>
            <p:cNvSpPr>
              <a:spLocks noChangeArrowheads="1"/>
            </p:cNvSpPr>
            <p:nvPr/>
          </p:nvSpPr>
          <p:spPr bwMode="auto">
            <a:xfrm>
              <a:off x="2226" y="3367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20</a:t>
              </a:r>
              <a:endParaRPr lang="en-US" altLang="en-US" sz="1200"/>
            </a:p>
          </p:txBody>
        </p:sp>
        <p:sp>
          <p:nvSpPr>
            <p:cNvPr id="6470" name="Rectangle 57"/>
            <p:cNvSpPr>
              <a:spLocks noChangeArrowheads="1"/>
            </p:cNvSpPr>
            <p:nvPr/>
          </p:nvSpPr>
          <p:spPr bwMode="auto">
            <a:xfrm>
              <a:off x="2202" y="3144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71" name="Rectangle 58"/>
            <p:cNvSpPr>
              <a:spLocks noChangeArrowheads="1"/>
            </p:cNvSpPr>
            <p:nvPr/>
          </p:nvSpPr>
          <p:spPr bwMode="auto">
            <a:xfrm>
              <a:off x="2226" y="3144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40</a:t>
              </a:r>
              <a:endParaRPr lang="en-US" altLang="en-US" sz="1200"/>
            </a:p>
          </p:txBody>
        </p:sp>
        <p:sp>
          <p:nvSpPr>
            <p:cNvPr id="6472" name="Rectangle 59"/>
            <p:cNvSpPr>
              <a:spLocks noChangeArrowheads="1"/>
            </p:cNvSpPr>
            <p:nvPr/>
          </p:nvSpPr>
          <p:spPr bwMode="auto">
            <a:xfrm>
              <a:off x="2202" y="2922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73" name="Rectangle 60"/>
            <p:cNvSpPr>
              <a:spLocks noChangeArrowheads="1"/>
            </p:cNvSpPr>
            <p:nvPr/>
          </p:nvSpPr>
          <p:spPr bwMode="auto">
            <a:xfrm>
              <a:off x="2226" y="2922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60</a:t>
              </a:r>
              <a:endParaRPr lang="en-US" altLang="en-US" sz="1200"/>
            </a:p>
          </p:txBody>
        </p:sp>
        <p:sp>
          <p:nvSpPr>
            <p:cNvPr id="6474" name="Rectangle 61"/>
            <p:cNvSpPr>
              <a:spLocks noChangeArrowheads="1"/>
            </p:cNvSpPr>
            <p:nvPr/>
          </p:nvSpPr>
          <p:spPr bwMode="auto">
            <a:xfrm>
              <a:off x="2202" y="2700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75" name="Rectangle 62"/>
            <p:cNvSpPr>
              <a:spLocks noChangeArrowheads="1"/>
            </p:cNvSpPr>
            <p:nvPr/>
          </p:nvSpPr>
          <p:spPr bwMode="auto">
            <a:xfrm>
              <a:off x="2226" y="2701"/>
              <a:ext cx="7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80</a:t>
              </a:r>
              <a:endParaRPr lang="en-US" altLang="en-US" sz="1200"/>
            </a:p>
          </p:txBody>
        </p:sp>
      </p:grpSp>
      <p:grpSp>
        <p:nvGrpSpPr>
          <p:cNvPr id="6149" name="Group 63"/>
          <p:cNvGrpSpPr>
            <a:grpSpLocks/>
          </p:cNvGrpSpPr>
          <p:nvPr/>
        </p:nvGrpSpPr>
        <p:grpSpPr bwMode="auto">
          <a:xfrm>
            <a:off x="4583113" y="3736975"/>
            <a:ext cx="57150" cy="2070100"/>
            <a:chOff x="2310" y="2622"/>
            <a:chExt cx="25" cy="997"/>
          </a:xfrm>
        </p:grpSpPr>
        <p:sp>
          <p:nvSpPr>
            <p:cNvPr id="6455" name="Line 64"/>
            <p:cNvSpPr>
              <a:spLocks noChangeShapeType="1"/>
            </p:cNvSpPr>
            <p:nvPr/>
          </p:nvSpPr>
          <p:spPr bwMode="auto">
            <a:xfrm flipH="1">
              <a:off x="2310" y="361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" name="Line 65"/>
            <p:cNvSpPr>
              <a:spLocks noChangeShapeType="1"/>
            </p:cNvSpPr>
            <p:nvPr/>
          </p:nvSpPr>
          <p:spPr bwMode="auto">
            <a:xfrm flipH="1">
              <a:off x="2322" y="35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" name="Line 66"/>
            <p:cNvSpPr>
              <a:spLocks noChangeShapeType="1"/>
            </p:cNvSpPr>
            <p:nvPr/>
          </p:nvSpPr>
          <p:spPr bwMode="auto">
            <a:xfrm flipH="1">
              <a:off x="2310" y="33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" name="Line 67"/>
            <p:cNvSpPr>
              <a:spLocks noChangeShapeType="1"/>
            </p:cNvSpPr>
            <p:nvPr/>
          </p:nvSpPr>
          <p:spPr bwMode="auto">
            <a:xfrm flipH="1">
              <a:off x="2322" y="328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" name="Line 68"/>
            <p:cNvSpPr>
              <a:spLocks noChangeShapeType="1"/>
            </p:cNvSpPr>
            <p:nvPr/>
          </p:nvSpPr>
          <p:spPr bwMode="auto">
            <a:xfrm flipH="1">
              <a:off x="2310" y="317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" name="Line 69"/>
            <p:cNvSpPr>
              <a:spLocks noChangeShapeType="1"/>
            </p:cNvSpPr>
            <p:nvPr/>
          </p:nvSpPr>
          <p:spPr bwMode="auto">
            <a:xfrm flipH="1">
              <a:off x="2322" y="30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" name="Line 70"/>
            <p:cNvSpPr>
              <a:spLocks noChangeShapeType="1"/>
            </p:cNvSpPr>
            <p:nvPr/>
          </p:nvSpPr>
          <p:spPr bwMode="auto">
            <a:xfrm flipH="1">
              <a:off x="2310" y="295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2" name="Line 71"/>
            <p:cNvSpPr>
              <a:spLocks noChangeShapeType="1"/>
            </p:cNvSpPr>
            <p:nvPr/>
          </p:nvSpPr>
          <p:spPr bwMode="auto">
            <a:xfrm flipH="1">
              <a:off x="2322" y="284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" name="Line 72"/>
            <p:cNvSpPr>
              <a:spLocks noChangeShapeType="1"/>
            </p:cNvSpPr>
            <p:nvPr/>
          </p:nvSpPr>
          <p:spPr bwMode="auto">
            <a:xfrm flipH="1">
              <a:off x="2310" y="273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4" name="Line 73"/>
            <p:cNvSpPr>
              <a:spLocks noChangeShapeType="1"/>
            </p:cNvSpPr>
            <p:nvPr/>
          </p:nvSpPr>
          <p:spPr bwMode="auto">
            <a:xfrm flipH="1">
              <a:off x="2322" y="2622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" name="Line 74"/>
            <p:cNvSpPr>
              <a:spLocks noChangeShapeType="1"/>
            </p:cNvSpPr>
            <p:nvPr/>
          </p:nvSpPr>
          <p:spPr bwMode="auto">
            <a:xfrm flipV="1">
              <a:off x="2334" y="2622"/>
              <a:ext cx="1" cy="9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Rectangle 75"/>
          <p:cNvSpPr>
            <a:spLocks noChangeArrowheads="1"/>
          </p:cNvSpPr>
          <p:nvPr/>
        </p:nvSpPr>
        <p:spPr bwMode="auto">
          <a:xfrm>
            <a:off x="4645025" y="3743325"/>
            <a:ext cx="3163888" cy="20685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51" name="Group 76"/>
          <p:cNvGrpSpPr>
            <a:grpSpLocks/>
          </p:cNvGrpSpPr>
          <p:nvPr/>
        </p:nvGrpSpPr>
        <p:grpSpPr bwMode="auto">
          <a:xfrm>
            <a:off x="4651375" y="3824288"/>
            <a:ext cx="660400" cy="1968500"/>
            <a:chOff x="2340" y="2664"/>
            <a:chExt cx="288" cy="948"/>
          </a:xfrm>
        </p:grpSpPr>
        <p:grpSp>
          <p:nvGrpSpPr>
            <p:cNvPr id="6435" name="Group 77"/>
            <p:cNvGrpSpPr>
              <a:grpSpLocks/>
            </p:cNvGrpSpPr>
            <p:nvPr/>
          </p:nvGrpSpPr>
          <p:grpSpPr bwMode="auto">
            <a:xfrm>
              <a:off x="2340" y="2664"/>
              <a:ext cx="18" cy="948"/>
              <a:chOff x="2340" y="2664"/>
              <a:chExt cx="18" cy="948"/>
            </a:xfrm>
          </p:grpSpPr>
          <p:sp>
            <p:nvSpPr>
              <p:cNvPr id="6452" name="Rectangle 78"/>
              <p:cNvSpPr>
                <a:spLocks noChangeArrowheads="1"/>
              </p:cNvSpPr>
              <p:nvPr/>
            </p:nvSpPr>
            <p:spPr bwMode="auto">
              <a:xfrm>
                <a:off x="2340" y="2664"/>
                <a:ext cx="6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53" name="Rectangle 79"/>
              <p:cNvSpPr>
                <a:spLocks noChangeArrowheads="1"/>
              </p:cNvSpPr>
              <p:nvPr/>
            </p:nvSpPr>
            <p:spPr bwMode="auto">
              <a:xfrm>
                <a:off x="2340" y="2664"/>
                <a:ext cx="6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54" name="Rectangle 80"/>
              <p:cNvSpPr>
                <a:spLocks noChangeArrowheads="1"/>
              </p:cNvSpPr>
              <p:nvPr/>
            </p:nvSpPr>
            <p:spPr bwMode="auto">
              <a:xfrm>
                <a:off x="2352" y="2676"/>
                <a:ext cx="6" cy="936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36" name="Group 81"/>
            <p:cNvGrpSpPr>
              <a:grpSpLocks/>
            </p:cNvGrpSpPr>
            <p:nvPr/>
          </p:nvGrpSpPr>
          <p:grpSpPr bwMode="auto">
            <a:xfrm>
              <a:off x="2370" y="3534"/>
              <a:ext cx="18" cy="78"/>
              <a:chOff x="2370" y="3534"/>
              <a:chExt cx="18" cy="78"/>
            </a:xfrm>
          </p:grpSpPr>
          <p:sp>
            <p:nvSpPr>
              <p:cNvPr id="6449" name="Rectangle 82"/>
              <p:cNvSpPr>
                <a:spLocks noChangeArrowheads="1"/>
              </p:cNvSpPr>
              <p:nvPr/>
            </p:nvSpPr>
            <p:spPr bwMode="auto">
              <a:xfrm>
                <a:off x="2370" y="3534"/>
                <a:ext cx="6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50" name="Rectangle 83"/>
              <p:cNvSpPr>
                <a:spLocks noChangeArrowheads="1"/>
              </p:cNvSpPr>
              <p:nvPr/>
            </p:nvSpPr>
            <p:spPr bwMode="auto">
              <a:xfrm>
                <a:off x="2370" y="3534"/>
                <a:ext cx="6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51" name="Rectangle 84"/>
              <p:cNvSpPr>
                <a:spLocks noChangeArrowheads="1"/>
              </p:cNvSpPr>
              <p:nvPr/>
            </p:nvSpPr>
            <p:spPr bwMode="auto">
              <a:xfrm>
                <a:off x="2382" y="3546"/>
                <a:ext cx="6" cy="66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37" name="Group 85"/>
            <p:cNvGrpSpPr>
              <a:grpSpLocks/>
            </p:cNvGrpSpPr>
            <p:nvPr/>
          </p:nvGrpSpPr>
          <p:grpSpPr bwMode="auto">
            <a:xfrm>
              <a:off x="2460" y="3564"/>
              <a:ext cx="18" cy="48"/>
              <a:chOff x="2460" y="3564"/>
              <a:chExt cx="18" cy="48"/>
            </a:xfrm>
          </p:grpSpPr>
          <p:sp>
            <p:nvSpPr>
              <p:cNvPr id="6446" name="Rectangle 86"/>
              <p:cNvSpPr>
                <a:spLocks noChangeArrowheads="1"/>
              </p:cNvSpPr>
              <p:nvPr/>
            </p:nvSpPr>
            <p:spPr bwMode="auto">
              <a:xfrm>
                <a:off x="2460" y="3564"/>
                <a:ext cx="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47" name="Rectangle 87"/>
              <p:cNvSpPr>
                <a:spLocks noChangeArrowheads="1"/>
              </p:cNvSpPr>
              <p:nvPr/>
            </p:nvSpPr>
            <p:spPr bwMode="auto">
              <a:xfrm>
                <a:off x="2460" y="3564"/>
                <a:ext cx="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48" name="Rectangle 88"/>
              <p:cNvSpPr>
                <a:spLocks noChangeArrowheads="1"/>
              </p:cNvSpPr>
              <p:nvPr/>
            </p:nvSpPr>
            <p:spPr bwMode="auto">
              <a:xfrm>
                <a:off x="2472" y="3576"/>
                <a:ext cx="6" cy="36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38" name="Group 89"/>
            <p:cNvGrpSpPr>
              <a:grpSpLocks/>
            </p:cNvGrpSpPr>
            <p:nvPr/>
          </p:nvGrpSpPr>
          <p:grpSpPr bwMode="auto">
            <a:xfrm>
              <a:off x="2490" y="3564"/>
              <a:ext cx="18" cy="48"/>
              <a:chOff x="2490" y="3564"/>
              <a:chExt cx="18" cy="48"/>
            </a:xfrm>
          </p:grpSpPr>
          <p:sp>
            <p:nvSpPr>
              <p:cNvPr id="6443" name="Rectangle 90"/>
              <p:cNvSpPr>
                <a:spLocks noChangeArrowheads="1"/>
              </p:cNvSpPr>
              <p:nvPr/>
            </p:nvSpPr>
            <p:spPr bwMode="auto">
              <a:xfrm>
                <a:off x="2490" y="3564"/>
                <a:ext cx="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44" name="Rectangle 91"/>
              <p:cNvSpPr>
                <a:spLocks noChangeArrowheads="1"/>
              </p:cNvSpPr>
              <p:nvPr/>
            </p:nvSpPr>
            <p:spPr bwMode="auto">
              <a:xfrm>
                <a:off x="2490" y="3564"/>
                <a:ext cx="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45" name="Rectangle 92"/>
              <p:cNvSpPr>
                <a:spLocks noChangeArrowheads="1"/>
              </p:cNvSpPr>
              <p:nvPr/>
            </p:nvSpPr>
            <p:spPr bwMode="auto">
              <a:xfrm>
                <a:off x="2502" y="3576"/>
                <a:ext cx="6" cy="36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39" name="Group 93"/>
            <p:cNvGrpSpPr>
              <a:grpSpLocks/>
            </p:cNvGrpSpPr>
            <p:nvPr/>
          </p:nvGrpSpPr>
          <p:grpSpPr bwMode="auto">
            <a:xfrm>
              <a:off x="2610" y="3564"/>
              <a:ext cx="18" cy="48"/>
              <a:chOff x="2610" y="3564"/>
              <a:chExt cx="18" cy="48"/>
            </a:xfrm>
          </p:grpSpPr>
          <p:sp>
            <p:nvSpPr>
              <p:cNvPr id="6440" name="Rectangle 94"/>
              <p:cNvSpPr>
                <a:spLocks noChangeArrowheads="1"/>
              </p:cNvSpPr>
              <p:nvPr/>
            </p:nvSpPr>
            <p:spPr bwMode="auto">
              <a:xfrm>
                <a:off x="2610" y="3564"/>
                <a:ext cx="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41" name="Rectangle 95"/>
              <p:cNvSpPr>
                <a:spLocks noChangeArrowheads="1"/>
              </p:cNvSpPr>
              <p:nvPr/>
            </p:nvSpPr>
            <p:spPr bwMode="auto">
              <a:xfrm>
                <a:off x="2610" y="3564"/>
                <a:ext cx="6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42" name="Rectangle 96"/>
              <p:cNvSpPr>
                <a:spLocks noChangeArrowheads="1"/>
              </p:cNvSpPr>
              <p:nvPr/>
            </p:nvSpPr>
            <p:spPr bwMode="auto">
              <a:xfrm>
                <a:off x="2622" y="3576"/>
                <a:ext cx="6" cy="36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152" name="Rectangle 97"/>
          <p:cNvSpPr>
            <a:spLocks noChangeArrowheads="1"/>
          </p:cNvSpPr>
          <p:nvPr/>
        </p:nvSpPr>
        <p:spPr bwMode="auto">
          <a:xfrm>
            <a:off x="6054725" y="3402013"/>
            <a:ext cx="5095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Rectangle 98"/>
          <p:cNvSpPr>
            <a:spLocks noChangeArrowheads="1"/>
          </p:cNvSpPr>
          <p:nvPr/>
        </p:nvSpPr>
        <p:spPr bwMode="auto">
          <a:xfrm>
            <a:off x="5476875" y="6105525"/>
            <a:ext cx="17478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Rectangle 99"/>
          <p:cNvSpPr>
            <a:spLocks noChangeArrowheads="1"/>
          </p:cNvSpPr>
          <p:nvPr/>
        </p:nvSpPr>
        <p:spPr bwMode="auto">
          <a:xfrm>
            <a:off x="5629275" y="6092825"/>
            <a:ext cx="1531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weekly incidence</a:t>
            </a:r>
            <a:endParaRPr lang="en-US" altLang="en-US" sz="1600"/>
          </a:p>
        </p:txBody>
      </p:sp>
      <p:sp>
        <p:nvSpPr>
          <p:cNvPr id="6155" name="Rectangle 100"/>
          <p:cNvSpPr>
            <a:spLocks noChangeArrowheads="1"/>
          </p:cNvSpPr>
          <p:nvPr/>
        </p:nvSpPr>
        <p:spPr bwMode="auto">
          <a:xfrm>
            <a:off x="3743325" y="4049713"/>
            <a:ext cx="206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Rectangle 101"/>
          <p:cNvSpPr>
            <a:spLocks noChangeArrowheads="1"/>
          </p:cNvSpPr>
          <p:nvPr/>
        </p:nvSpPr>
        <p:spPr bwMode="auto">
          <a:xfrm rot="-5400000">
            <a:off x="3071019" y="4598194"/>
            <a:ext cx="157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% sample (N=33)</a:t>
            </a:r>
            <a:endParaRPr lang="en-US" altLang="en-US" sz="1600"/>
          </a:p>
        </p:txBody>
      </p:sp>
      <p:sp>
        <p:nvSpPr>
          <p:cNvPr id="6157" name="Rectangle 102"/>
          <p:cNvSpPr>
            <a:spLocks noChangeArrowheads="1"/>
          </p:cNvSpPr>
          <p:nvPr/>
        </p:nvSpPr>
        <p:spPr bwMode="auto">
          <a:xfrm>
            <a:off x="4610100" y="3216275"/>
            <a:ext cx="1381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8" name="Rectangle 103"/>
          <p:cNvSpPr>
            <a:spLocks noChangeArrowheads="1"/>
          </p:cNvSpPr>
          <p:nvPr/>
        </p:nvSpPr>
        <p:spPr bwMode="auto">
          <a:xfrm>
            <a:off x="470693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9" name="Rectangle 104"/>
          <p:cNvSpPr>
            <a:spLocks noChangeArrowheads="1"/>
          </p:cNvSpPr>
          <p:nvPr/>
        </p:nvSpPr>
        <p:spPr bwMode="auto">
          <a:xfrm>
            <a:off x="4775200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0" name="Rectangle 105"/>
          <p:cNvSpPr>
            <a:spLocks noChangeArrowheads="1"/>
          </p:cNvSpPr>
          <p:nvPr/>
        </p:nvSpPr>
        <p:spPr bwMode="auto">
          <a:xfrm>
            <a:off x="4845050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1" name="Rectangle 106"/>
          <p:cNvSpPr>
            <a:spLocks noChangeArrowheads="1"/>
          </p:cNvSpPr>
          <p:nvPr/>
        </p:nvSpPr>
        <p:spPr bwMode="auto">
          <a:xfrm>
            <a:off x="4913313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Rectangle 107"/>
          <p:cNvSpPr>
            <a:spLocks noChangeArrowheads="1"/>
          </p:cNvSpPr>
          <p:nvPr/>
        </p:nvSpPr>
        <p:spPr bwMode="auto">
          <a:xfrm>
            <a:off x="4981575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3" name="Rectangle 108"/>
          <p:cNvSpPr>
            <a:spLocks noChangeArrowheads="1"/>
          </p:cNvSpPr>
          <p:nvPr/>
        </p:nvSpPr>
        <p:spPr bwMode="auto">
          <a:xfrm>
            <a:off x="5051425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4" name="Rectangle 109"/>
          <p:cNvSpPr>
            <a:spLocks noChangeArrowheads="1"/>
          </p:cNvSpPr>
          <p:nvPr/>
        </p:nvSpPr>
        <p:spPr bwMode="auto">
          <a:xfrm>
            <a:off x="511968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5" name="Rectangle 110"/>
          <p:cNvSpPr>
            <a:spLocks noChangeArrowheads="1"/>
          </p:cNvSpPr>
          <p:nvPr/>
        </p:nvSpPr>
        <p:spPr bwMode="auto">
          <a:xfrm>
            <a:off x="5187950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Rectangle 111"/>
          <p:cNvSpPr>
            <a:spLocks noChangeArrowheads="1"/>
          </p:cNvSpPr>
          <p:nvPr/>
        </p:nvSpPr>
        <p:spPr bwMode="auto">
          <a:xfrm>
            <a:off x="5257800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7" name="Rectangle 112"/>
          <p:cNvSpPr>
            <a:spLocks noChangeArrowheads="1"/>
          </p:cNvSpPr>
          <p:nvPr/>
        </p:nvSpPr>
        <p:spPr bwMode="auto">
          <a:xfrm>
            <a:off x="5299075" y="3216275"/>
            <a:ext cx="1365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8" name="Rectangle 113"/>
          <p:cNvSpPr>
            <a:spLocks noChangeArrowheads="1"/>
          </p:cNvSpPr>
          <p:nvPr/>
        </p:nvSpPr>
        <p:spPr bwMode="auto">
          <a:xfrm>
            <a:off x="5311775" y="322897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000000"/>
                </a:solidFill>
              </a:rPr>
              <a:t>1</a:t>
            </a:r>
            <a:endParaRPr lang="en-US" altLang="en-US" sz="1200"/>
          </a:p>
        </p:txBody>
      </p:sp>
      <p:sp>
        <p:nvSpPr>
          <p:cNvPr id="6169" name="Rectangle 114"/>
          <p:cNvSpPr>
            <a:spLocks noChangeArrowheads="1"/>
          </p:cNvSpPr>
          <p:nvPr/>
        </p:nvSpPr>
        <p:spPr bwMode="auto">
          <a:xfrm>
            <a:off x="5394325" y="3216275"/>
            <a:ext cx="984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0" name="Rectangle 115"/>
          <p:cNvSpPr>
            <a:spLocks noChangeArrowheads="1"/>
          </p:cNvSpPr>
          <p:nvPr/>
        </p:nvSpPr>
        <p:spPr bwMode="auto">
          <a:xfrm>
            <a:off x="5464175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1" name="Rectangle 116"/>
          <p:cNvSpPr>
            <a:spLocks noChangeArrowheads="1"/>
          </p:cNvSpPr>
          <p:nvPr/>
        </p:nvSpPr>
        <p:spPr bwMode="auto">
          <a:xfrm>
            <a:off x="553243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Rectangle 117"/>
          <p:cNvSpPr>
            <a:spLocks noChangeArrowheads="1"/>
          </p:cNvSpPr>
          <p:nvPr/>
        </p:nvSpPr>
        <p:spPr bwMode="auto">
          <a:xfrm>
            <a:off x="5600700" y="3216275"/>
            <a:ext cx="984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3" name="Rectangle 118"/>
          <p:cNvSpPr>
            <a:spLocks noChangeArrowheads="1"/>
          </p:cNvSpPr>
          <p:nvPr/>
        </p:nvSpPr>
        <p:spPr bwMode="auto">
          <a:xfrm>
            <a:off x="5670550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4" name="Rectangle 119"/>
          <p:cNvSpPr>
            <a:spLocks noChangeArrowheads="1"/>
          </p:cNvSpPr>
          <p:nvPr/>
        </p:nvSpPr>
        <p:spPr bwMode="auto">
          <a:xfrm>
            <a:off x="5738813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5" name="Rectangle 120"/>
          <p:cNvSpPr>
            <a:spLocks noChangeArrowheads="1"/>
          </p:cNvSpPr>
          <p:nvPr/>
        </p:nvSpPr>
        <p:spPr bwMode="auto">
          <a:xfrm>
            <a:off x="5807075" y="3216275"/>
            <a:ext cx="984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6" name="Rectangle 121"/>
          <p:cNvSpPr>
            <a:spLocks noChangeArrowheads="1"/>
          </p:cNvSpPr>
          <p:nvPr/>
        </p:nvSpPr>
        <p:spPr bwMode="auto">
          <a:xfrm>
            <a:off x="587533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7" name="Rectangle 122"/>
          <p:cNvSpPr>
            <a:spLocks noChangeArrowheads="1"/>
          </p:cNvSpPr>
          <p:nvPr/>
        </p:nvSpPr>
        <p:spPr bwMode="auto">
          <a:xfrm>
            <a:off x="5945188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8" name="Rectangle 123"/>
          <p:cNvSpPr>
            <a:spLocks noChangeArrowheads="1"/>
          </p:cNvSpPr>
          <p:nvPr/>
        </p:nvSpPr>
        <p:spPr bwMode="auto">
          <a:xfrm>
            <a:off x="5972175" y="3216275"/>
            <a:ext cx="17938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9" name="Rectangle 124"/>
          <p:cNvSpPr>
            <a:spLocks noChangeArrowheads="1"/>
          </p:cNvSpPr>
          <p:nvPr/>
        </p:nvSpPr>
        <p:spPr bwMode="auto">
          <a:xfrm>
            <a:off x="5999163" y="322897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000000"/>
                </a:solidFill>
              </a:rPr>
              <a:t>2</a:t>
            </a:r>
            <a:endParaRPr lang="en-US" altLang="en-US" sz="1200"/>
          </a:p>
        </p:txBody>
      </p:sp>
      <p:sp>
        <p:nvSpPr>
          <p:cNvPr id="6180" name="Rectangle 125"/>
          <p:cNvSpPr>
            <a:spLocks noChangeArrowheads="1"/>
          </p:cNvSpPr>
          <p:nvPr/>
        </p:nvSpPr>
        <p:spPr bwMode="auto">
          <a:xfrm>
            <a:off x="6081713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1" name="Rectangle 126"/>
          <p:cNvSpPr>
            <a:spLocks noChangeArrowheads="1"/>
          </p:cNvSpPr>
          <p:nvPr/>
        </p:nvSpPr>
        <p:spPr bwMode="auto">
          <a:xfrm>
            <a:off x="6151563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2" name="Rectangle 127"/>
          <p:cNvSpPr>
            <a:spLocks noChangeArrowheads="1"/>
          </p:cNvSpPr>
          <p:nvPr/>
        </p:nvSpPr>
        <p:spPr bwMode="auto">
          <a:xfrm>
            <a:off x="6219825" y="3216275"/>
            <a:ext cx="984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3" name="Rectangle 128"/>
          <p:cNvSpPr>
            <a:spLocks noChangeArrowheads="1"/>
          </p:cNvSpPr>
          <p:nvPr/>
        </p:nvSpPr>
        <p:spPr bwMode="auto">
          <a:xfrm>
            <a:off x="628808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4" name="Rectangle 129"/>
          <p:cNvSpPr>
            <a:spLocks noChangeArrowheads="1"/>
          </p:cNvSpPr>
          <p:nvPr/>
        </p:nvSpPr>
        <p:spPr bwMode="auto">
          <a:xfrm>
            <a:off x="6357938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5" name="Rectangle 130"/>
          <p:cNvSpPr>
            <a:spLocks noChangeArrowheads="1"/>
          </p:cNvSpPr>
          <p:nvPr/>
        </p:nvSpPr>
        <p:spPr bwMode="auto">
          <a:xfrm>
            <a:off x="6426200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6" name="Rectangle 131"/>
          <p:cNvSpPr>
            <a:spLocks noChangeArrowheads="1"/>
          </p:cNvSpPr>
          <p:nvPr/>
        </p:nvSpPr>
        <p:spPr bwMode="auto">
          <a:xfrm>
            <a:off x="6494463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7" name="Rectangle 132"/>
          <p:cNvSpPr>
            <a:spLocks noChangeArrowheads="1"/>
          </p:cNvSpPr>
          <p:nvPr/>
        </p:nvSpPr>
        <p:spPr bwMode="auto">
          <a:xfrm>
            <a:off x="6564313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8" name="Rectangle 133"/>
          <p:cNvSpPr>
            <a:spLocks noChangeArrowheads="1"/>
          </p:cNvSpPr>
          <p:nvPr/>
        </p:nvSpPr>
        <p:spPr bwMode="auto">
          <a:xfrm>
            <a:off x="6632575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9" name="Rectangle 134"/>
          <p:cNvSpPr>
            <a:spLocks noChangeArrowheads="1"/>
          </p:cNvSpPr>
          <p:nvPr/>
        </p:nvSpPr>
        <p:spPr bwMode="auto">
          <a:xfrm>
            <a:off x="6659563" y="3216275"/>
            <a:ext cx="1793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0" name="Rectangle 135"/>
          <p:cNvSpPr>
            <a:spLocks noChangeArrowheads="1"/>
          </p:cNvSpPr>
          <p:nvPr/>
        </p:nvSpPr>
        <p:spPr bwMode="auto">
          <a:xfrm>
            <a:off x="6688138" y="32162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/>
          </a:p>
        </p:txBody>
      </p:sp>
      <p:sp>
        <p:nvSpPr>
          <p:cNvPr id="6191" name="Rectangle 136"/>
          <p:cNvSpPr>
            <a:spLocks noChangeArrowheads="1"/>
          </p:cNvSpPr>
          <p:nvPr/>
        </p:nvSpPr>
        <p:spPr bwMode="auto">
          <a:xfrm>
            <a:off x="6770688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2" name="Rectangle 137"/>
          <p:cNvSpPr>
            <a:spLocks noChangeArrowheads="1"/>
          </p:cNvSpPr>
          <p:nvPr/>
        </p:nvSpPr>
        <p:spPr bwMode="auto">
          <a:xfrm>
            <a:off x="6838950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3" name="Rectangle 138"/>
          <p:cNvSpPr>
            <a:spLocks noChangeArrowheads="1"/>
          </p:cNvSpPr>
          <p:nvPr/>
        </p:nvSpPr>
        <p:spPr bwMode="auto">
          <a:xfrm>
            <a:off x="6907213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4" name="Rectangle 139"/>
          <p:cNvSpPr>
            <a:spLocks noChangeArrowheads="1"/>
          </p:cNvSpPr>
          <p:nvPr/>
        </p:nvSpPr>
        <p:spPr bwMode="auto">
          <a:xfrm>
            <a:off x="6977063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" name="Rectangle 140"/>
          <p:cNvSpPr>
            <a:spLocks noChangeArrowheads="1"/>
          </p:cNvSpPr>
          <p:nvPr/>
        </p:nvSpPr>
        <p:spPr bwMode="auto">
          <a:xfrm>
            <a:off x="7045325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6" name="Rectangle 141"/>
          <p:cNvSpPr>
            <a:spLocks noChangeArrowheads="1"/>
          </p:cNvSpPr>
          <p:nvPr/>
        </p:nvSpPr>
        <p:spPr bwMode="auto">
          <a:xfrm>
            <a:off x="711358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7" name="Rectangle 142"/>
          <p:cNvSpPr>
            <a:spLocks noChangeArrowheads="1"/>
          </p:cNvSpPr>
          <p:nvPr/>
        </p:nvSpPr>
        <p:spPr bwMode="auto">
          <a:xfrm>
            <a:off x="7183438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8" name="Rectangle 143"/>
          <p:cNvSpPr>
            <a:spLocks noChangeArrowheads="1"/>
          </p:cNvSpPr>
          <p:nvPr/>
        </p:nvSpPr>
        <p:spPr bwMode="auto">
          <a:xfrm>
            <a:off x="7251700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9" name="Rectangle 144"/>
          <p:cNvSpPr>
            <a:spLocks noChangeArrowheads="1"/>
          </p:cNvSpPr>
          <p:nvPr/>
        </p:nvSpPr>
        <p:spPr bwMode="auto">
          <a:xfrm>
            <a:off x="7319963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0" name="Rectangle 145"/>
          <p:cNvSpPr>
            <a:spLocks noChangeArrowheads="1"/>
          </p:cNvSpPr>
          <p:nvPr/>
        </p:nvSpPr>
        <p:spPr bwMode="auto">
          <a:xfrm>
            <a:off x="7348538" y="3216275"/>
            <a:ext cx="17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1" name="Rectangle 146"/>
          <p:cNvSpPr>
            <a:spLocks noChangeArrowheads="1"/>
          </p:cNvSpPr>
          <p:nvPr/>
        </p:nvSpPr>
        <p:spPr bwMode="auto">
          <a:xfrm>
            <a:off x="7375525" y="3216275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1600"/>
          </a:p>
        </p:txBody>
      </p:sp>
      <p:sp>
        <p:nvSpPr>
          <p:cNvPr id="6202" name="Rectangle 147"/>
          <p:cNvSpPr>
            <a:spLocks noChangeArrowheads="1"/>
          </p:cNvSpPr>
          <p:nvPr/>
        </p:nvSpPr>
        <p:spPr bwMode="auto">
          <a:xfrm>
            <a:off x="7458075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3" name="Rectangle 148"/>
          <p:cNvSpPr>
            <a:spLocks noChangeArrowheads="1"/>
          </p:cNvSpPr>
          <p:nvPr/>
        </p:nvSpPr>
        <p:spPr bwMode="auto">
          <a:xfrm>
            <a:off x="7526338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4" name="Rectangle 149"/>
          <p:cNvSpPr>
            <a:spLocks noChangeArrowheads="1"/>
          </p:cNvSpPr>
          <p:nvPr/>
        </p:nvSpPr>
        <p:spPr bwMode="auto">
          <a:xfrm>
            <a:off x="7596188" y="3216275"/>
            <a:ext cx="952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5" name="Rectangle 150"/>
          <p:cNvSpPr>
            <a:spLocks noChangeArrowheads="1"/>
          </p:cNvSpPr>
          <p:nvPr/>
        </p:nvSpPr>
        <p:spPr bwMode="auto">
          <a:xfrm>
            <a:off x="7664450" y="3216275"/>
            <a:ext cx="968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6" name="Rectangle 151"/>
          <p:cNvSpPr>
            <a:spLocks noChangeArrowheads="1"/>
          </p:cNvSpPr>
          <p:nvPr/>
        </p:nvSpPr>
        <p:spPr bwMode="auto">
          <a:xfrm>
            <a:off x="7732713" y="3216275"/>
            <a:ext cx="968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207" name="Group 152"/>
          <p:cNvGrpSpPr>
            <a:grpSpLocks/>
          </p:cNvGrpSpPr>
          <p:nvPr/>
        </p:nvGrpSpPr>
        <p:grpSpPr bwMode="auto">
          <a:xfrm>
            <a:off x="4651375" y="3128963"/>
            <a:ext cx="3167063" cy="25400"/>
            <a:chOff x="2340" y="2328"/>
            <a:chExt cx="1381" cy="12"/>
          </a:xfrm>
        </p:grpSpPr>
        <p:sp>
          <p:nvSpPr>
            <p:cNvPr id="6387" name="Line 153"/>
            <p:cNvSpPr>
              <a:spLocks noChangeShapeType="1"/>
            </p:cNvSpPr>
            <p:nvPr/>
          </p:nvSpPr>
          <p:spPr bwMode="auto">
            <a:xfrm flipV="1">
              <a:off x="234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Line 154"/>
            <p:cNvSpPr>
              <a:spLocks noChangeShapeType="1"/>
            </p:cNvSpPr>
            <p:nvPr/>
          </p:nvSpPr>
          <p:spPr bwMode="auto">
            <a:xfrm flipV="1">
              <a:off x="237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Line 155"/>
            <p:cNvSpPr>
              <a:spLocks noChangeShapeType="1"/>
            </p:cNvSpPr>
            <p:nvPr/>
          </p:nvSpPr>
          <p:spPr bwMode="auto">
            <a:xfrm flipV="1">
              <a:off x="240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Line 156"/>
            <p:cNvSpPr>
              <a:spLocks noChangeShapeType="1"/>
            </p:cNvSpPr>
            <p:nvPr/>
          </p:nvSpPr>
          <p:spPr bwMode="auto">
            <a:xfrm flipV="1">
              <a:off x="243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Line 157"/>
            <p:cNvSpPr>
              <a:spLocks noChangeShapeType="1"/>
            </p:cNvSpPr>
            <p:nvPr/>
          </p:nvSpPr>
          <p:spPr bwMode="auto">
            <a:xfrm flipV="1">
              <a:off x="246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Line 158"/>
            <p:cNvSpPr>
              <a:spLocks noChangeShapeType="1"/>
            </p:cNvSpPr>
            <p:nvPr/>
          </p:nvSpPr>
          <p:spPr bwMode="auto">
            <a:xfrm flipV="1">
              <a:off x="249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Line 159"/>
            <p:cNvSpPr>
              <a:spLocks noChangeShapeType="1"/>
            </p:cNvSpPr>
            <p:nvPr/>
          </p:nvSpPr>
          <p:spPr bwMode="auto">
            <a:xfrm flipV="1">
              <a:off x="252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Line 160"/>
            <p:cNvSpPr>
              <a:spLocks noChangeShapeType="1"/>
            </p:cNvSpPr>
            <p:nvPr/>
          </p:nvSpPr>
          <p:spPr bwMode="auto">
            <a:xfrm flipV="1">
              <a:off x="255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Line 161"/>
            <p:cNvSpPr>
              <a:spLocks noChangeShapeType="1"/>
            </p:cNvSpPr>
            <p:nvPr/>
          </p:nvSpPr>
          <p:spPr bwMode="auto">
            <a:xfrm flipV="1">
              <a:off x="258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Line 162"/>
            <p:cNvSpPr>
              <a:spLocks noChangeShapeType="1"/>
            </p:cNvSpPr>
            <p:nvPr/>
          </p:nvSpPr>
          <p:spPr bwMode="auto">
            <a:xfrm flipV="1">
              <a:off x="261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163"/>
            <p:cNvSpPr>
              <a:spLocks noChangeShapeType="1"/>
            </p:cNvSpPr>
            <p:nvPr/>
          </p:nvSpPr>
          <p:spPr bwMode="auto">
            <a:xfrm flipV="1">
              <a:off x="264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164"/>
            <p:cNvSpPr>
              <a:spLocks noChangeShapeType="1"/>
            </p:cNvSpPr>
            <p:nvPr/>
          </p:nvSpPr>
          <p:spPr bwMode="auto">
            <a:xfrm flipV="1">
              <a:off x="267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165"/>
            <p:cNvSpPr>
              <a:spLocks noChangeShapeType="1"/>
            </p:cNvSpPr>
            <p:nvPr/>
          </p:nvSpPr>
          <p:spPr bwMode="auto">
            <a:xfrm flipV="1">
              <a:off x="270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166"/>
            <p:cNvSpPr>
              <a:spLocks noChangeShapeType="1"/>
            </p:cNvSpPr>
            <p:nvPr/>
          </p:nvSpPr>
          <p:spPr bwMode="auto">
            <a:xfrm flipV="1">
              <a:off x="273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167"/>
            <p:cNvSpPr>
              <a:spLocks noChangeShapeType="1"/>
            </p:cNvSpPr>
            <p:nvPr/>
          </p:nvSpPr>
          <p:spPr bwMode="auto">
            <a:xfrm flipV="1">
              <a:off x="276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Line 168"/>
            <p:cNvSpPr>
              <a:spLocks noChangeShapeType="1"/>
            </p:cNvSpPr>
            <p:nvPr/>
          </p:nvSpPr>
          <p:spPr bwMode="auto">
            <a:xfrm flipV="1">
              <a:off x="279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Line 169"/>
            <p:cNvSpPr>
              <a:spLocks noChangeShapeType="1"/>
            </p:cNvSpPr>
            <p:nvPr/>
          </p:nvSpPr>
          <p:spPr bwMode="auto">
            <a:xfrm flipV="1">
              <a:off x="282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Line 170"/>
            <p:cNvSpPr>
              <a:spLocks noChangeShapeType="1"/>
            </p:cNvSpPr>
            <p:nvPr/>
          </p:nvSpPr>
          <p:spPr bwMode="auto">
            <a:xfrm flipV="1">
              <a:off x="285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Line 171"/>
            <p:cNvSpPr>
              <a:spLocks noChangeShapeType="1"/>
            </p:cNvSpPr>
            <p:nvPr/>
          </p:nvSpPr>
          <p:spPr bwMode="auto">
            <a:xfrm flipV="1">
              <a:off x="288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Line 172"/>
            <p:cNvSpPr>
              <a:spLocks noChangeShapeType="1"/>
            </p:cNvSpPr>
            <p:nvPr/>
          </p:nvSpPr>
          <p:spPr bwMode="auto">
            <a:xfrm flipV="1">
              <a:off x="291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Line 173"/>
            <p:cNvSpPr>
              <a:spLocks noChangeShapeType="1"/>
            </p:cNvSpPr>
            <p:nvPr/>
          </p:nvSpPr>
          <p:spPr bwMode="auto">
            <a:xfrm flipV="1">
              <a:off x="294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Line 174"/>
            <p:cNvSpPr>
              <a:spLocks noChangeShapeType="1"/>
            </p:cNvSpPr>
            <p:nvPr/>
          </p:nvSpPr>
          <p:spPr bwMode="auto">
            <a:xfrm flipV="1">
              <a:off x="297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Line 175"/>
            <p:cNvSpPr>
              <a:spLocks noChangeShapeType="1"/>
            </p:cNvSpPr>
            <p:nvPr/>
          </p:nvSpPr>
          <p:spPr bwMode="auto">
            <a:xfrm flipV="1">
              <a:off x="300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Line 176"/>
            <p:cNvSpPr>
              <a:spLocks noChangeShapeType="1"/>
            </p:cNvSpPr>
            <p:nvPr/>
          </p:nvSpPr>
          <p:spPr bwMode="auto">
            <a:xfrm flipV="1">
              <a:off x="303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Line 177"/>
            <p:cNvSpPr>
              <a:spLocks noChangeShapeType="1"/>
            </p:cNvSpPr>
            <p:nvPr/>
          </p:nvSpPr>
          <p:spPr bwMode="auto">
            <a:xfrm flipV="1">
              <a:off x="306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Line 178"/>
            <p:cNvSpPr>
              <a:spLocks noChangeShapeType="1"/>
            </p:cNvSpPr>
            <p:nvPr/>
          </p:nvSpPr>
          <p:spPr bwMode="auto">
            <a:xfrm flipV="1">
              <a:off x="309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Line 179"/>
            <p:cNvSpPr>
              <a:spLocks noChangeShapeType="1"/>
            </p:cNvSpPr>
            <p:nvPr/>
          </p:nvSpPr>
          <p:spPr bwMode="auto">
            <a:xfrm flipV="1">
              <a:off x="312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Line 180"/>
            <p:cNvSpPr>
              <a:spLocks noChangeShapeType="1"/>
            </p:cNvSpPr>
            <p:nvPr/>
          </p:nvSpPr>
          <p:spPr bwMode="auto">
            <a:xfrm flipV="1">
              <a:off x="315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Line 181"/>
            <p:cNvSpPr>
              <a:spLocks noChangeShapeType="1"/>
            </p:cNvSpPr>
            <p:nvPr/>
          </p:nvSpPr>
          <p:spPr bwMode="auto">
            <a:xfrm flipV="1">
              <a:off x="318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Line 182"/>
            <p:cNvSpPr>
              <a:spLocks noChangeShapeType="1"/>
            </p:cNvSpPr>
            <p:nvPr/>
          </p:nvSpPr>
          <p:spPr bwMode="auto">
            <a:xfrm flipV="1">
              <a:off x="321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Line 183"/>
            <p:cNvSpPr>
              <a:spLocks noChangeShapeType="1"/>
            </p:cNvSpPr>
            <p:nvPr/>
          </p:nvSpPr>
          <p:spPr bwMode="auto">
            <a:xfrm flipV="1">
              <a:off x="324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Line 184"/>
            <p:cNvSpPr>
              <a:spLocks noChangeShapeType="1"/>
            </p:cNvSpPr>
            <p:nvPr/>
          </p:nvSpPr>
          <p:spPr bwMode="auto">
            <a:xfrm flipV="1">
              <a:off x="327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Line 185"/>
            <p:cNvSpPr>
              <a:spLocks noChangeShapeType="1"/>
            </p:cNvSpPr>
            <p:nvPr/>
          </p:nvSpPr>
          <p:spPr bwMode="auto">
            <a:xfrm flipV="1">
              <a:off x="330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Line 186"/>
            <p:cNvSpPr>
              <a:spLocks noChangeShapeType="1"/>
            </p:cNvSpPr>
            <p:nvPr/>
          </p:nvSpPr>
          <p:spPr bwMode="auto">
            <a:xfrm flipV="1">
              <a:off x="333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Line 187"/>
            <p:cNvSpPr>
              <a:spLocks noChangeShapeType="1"/>
            </p:cNvSpPr>
            <p:nvPr/>
          </p:nvSpPr>
          <p:spPr bwMode="auto">
            <a:xfrm flipV="1">
              <a:off x="336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Line 188"/>
            <p:cNvSpPr>
              <a:spLocks noChangeShapeType="1"/>
            </p:cNvSpPr>
            <p:nvPr/>
          </p:nvSpPr>
          <p:spPr bwMode="auto">
            <a:xfrm flipV="1">
              <a:off x="339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Line 189"/>
            <p:cNvSpPr>
              <a:spLocks noChangeShapeType="1"/>
            </p:cNvSpPr>
            <p:nvPr/>
          </p:nvSpPr>
          <p:spPr bwMode="auto">
            <a:xfrm flipV="1">
              <a:off x="342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4" name="Line 190"/>
            <p:cNvSpPr>
              <a:spLocks noChangeShapeType="1"/>
            </p:cNvSpPr>
            <p:nvPr/>
          </p:nvSpPr>
          <p:spPr bwMode="auto">
            <a:xfrm flipV="1">
              <a:off x="345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Line 191"/>
            <p:cNvSpPr>
              <a:spLocks noChangeShapeType="1"/>
            </p:cNvSpPr>
            <p:nvPr/>
          </p:nvSpPr>
          <p:spPr bwMode="auto">
            <a:xfrm flipV="1">
              <a:off x="348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Line 192"/>
            <p:cNvSpPr>
              <a:spLocks noChangeShapeType="1"/>
            </p:cNvSpPr>
            <p:nvPr/>
          </p:nvSpPr>
          <p:spPr bwMode="auto">
            <a:xfrm flipV="1">
              <a:off x="351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Line 193"/>
            <p:cNvSpPr>
              <a:spLocks noChangeShapeType="1"/>
            </p:cNvSpPr>
            <p:nvPr/>
          </p:nvSpPr>
          <p:spPr bwMode="auto">
            <a:xfrm flipV="1">
              <a:off x="354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Line 194"/>
            <p:cNvSpPr>
              <a:spLocks noChangeShapeType="1"/>
            </p:cNvSpPr>
            <p:nvPr/>
          </p:nvSpPr>
          <p:spPr bwMode="auto">
            <a:xfrm flipV="1">
              <a:off x="357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9" name="Line 195"/>
            <p:cNvSpPr>
              <a:spLocks noChangeShapeType="1"/>
            </p:cNvSpPr>
            <p:nvPr/>
          </p:nvSpPr>
          <p:spPr bwMode="auto">
            <a:xfrm flipV="1">
              <a:off x="360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Line 196"/>
            <p:cNvSpPr>
              <a:spLocks noChangeShapeType="1"/>
            </p:cNvSpPr>
            <p:nvPr/>
          </p:nvSpPr>
          <p:spPr bwMode="auto">
            <a:xfrm flipV="1">
              <a:off x="363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Line 197"/>
            <p:cNvSpPr>
              <a:spLocks noChangeShapeType="1"/>
            </p:cNvSpPr>
            <p:nvPr/>
          </p:nvSpPr>
          <p:spPr bwMode="auto">
            <a:xfrm flipV="1">
              <a:off x="366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" name="Line 198"/>
            <p:cNvSpPr>
              <a:spLocks noChangeShapeType="1"/>
            </p:cNvSpPr>
            <p:nvPr/>
          </p:nvSpPr>
          <p:spPr bwMode="auto">
            <a:xfrm flipV="1">
              <a:off x="369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3" name="Line 199"/>
            <p:cNvSpPr>
              <a:spLocks noChangeShapeType="1"/>
            </p:cNvSpPr>
            <p:nvPr/>
          </p:nvSpPr>
          <p:spPr bwMode="auto">
            <a:xfrm flipV="1">
              <a:off x="3720" y="232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4" name="Line 200"/>
            <p:cNvSpPr>
              <a:spLocks noChangeShapeType="1"/>
            </p:cNvSpPr>
            <p:nvPr/>
          </p:nvSpPr>
          <p:spPr bwMode="auto">
            <a:xfrm>
              <a:off x="2340" y="2328"/>
              <a:ext cx="13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08" name="Group 201"/>
          <p:cNvGrpSpPr>
            <a:grpSpLocks/>
          </p:cNvGrpSpPr>
          <p:nvPr/>
        </p:nvGrpSpPr>
        <p:grpSpPr bwMode="auto">
          <a:xfrm>
            <a:off x="4349750" y="1069975"/>
            <a:ext cx="223838" cy="2178050"/>
            <a:chOff x="2208" y="1337"/>
            <a:chExt cx="98" cy="1049"/>
          </a:xfrm>
        </p:grpSpPr>
        <p:sp>
          <p:nvSpPr>
            <p:cNvPr id="6377" name="Rectangle 202"/>
            <p:cNvSpPr>
              <a:spLocks noChangeArrowheads="1"/>
            </p:cNvSpPr>
            <p:nvPr/>
          </p:nvSpPr>
          <p:spPr bwMode="auto">
            <a:xfrm>
              <a:off x="2244" y="2298"/>
              <a:ext cx="6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78" name="Rectangle 203"/>
            <p:cNvSpPr>
              <a:spLocks noChangeArrowheads="1"/>
            </p:cNvSpPr>
            <p:nvPr/>
          </p:nvSpPr>
          <p:spPr bwMode="auto">
            <a:xfrm>
              <a:off x="2268" y="2298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0</a:t>
              </a:r>
              <a:endParaRPr lang="en-US" altLang="en-US" sz="1200"/>
            </a:p>
          </p:txBody>
        </p:sp>
        <p:sp>
          <p:nvSpPr>
            <p:cNvPr id="6379" name="Rectangle 204"/>
            <p:cNvSpPr>
              <a:spLocks noChangeArrowheads="1"/>
            </p:cNvSpPr>
            <p:nvPr/>
          </p:nvSpPr>
          <p:spPr bwMode="auto">
            <a:xfrm>
              <a:off x="2208" y="2057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80" name="Rectangle 205"/>
            <p:cNvSpPr>
              <a:spLocks noChangeArrowheads="1"/>
            </p:cNvSpPr>
            <p:nvPr/>
          </p:nvSpPr>
          <p:spPr bwMode="auto">
            <a:xfrm>
              <a:off x="2232" y="2057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20</a:t>
              </a:r>
              <a:endParaRPr lang="en-US" altLang="en-US" sz="1200"/>
            </a:p>
          </p:txBody>
        </p:sp>
        <p:sp>
          <p:nvSpPr>
            <p:cNvPr id="6381" name="Rectangle 206"/>
            <p:cNvSpPr>
              <a:spLocks noChangeArrowheads="1"/>
            </p:cNvSpPr>
            <p:nvPr/>
          </p:nvSpPr>
          <p:spPr bwMode="auto">
            <a:xfrm>
              <a:off x="2208" y="1817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82" name="Rectangle 207"/>
            <p:cNvSpPr>
              <a:spLocks noChangeArrowheads="1"/>
            </p:cNvSpPr>
            <p:nvPr/>
          </p:nvSpPr>
          <p:spPr bwMode="auto">
            <a:xfrm>
              <a:off x="2232" y="1817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40</a:t>
              </a:r>
              <a:endParaRPr lang="en-US" altLang="en-US" sz="1200"/>
            </a:p>
          </p:txBody>
        </p:sp>
        <p:sp>
          <p:nvSpPr>
            <p:cNvPr id="6383" name="Rectangle 208"/>
            <p:cNvSpPr>
              <a:spLocks noChangeArrowheads="1"/>
            </p:cNvSpPr>
            <p:nvPr/>
          </p:nvSpPr>
          <p:spPr bwMode="auto">
            <a:xfrm>
              <a:off x="2208" y="1577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84" name="Rectangle 209"/>
            <p:cNvSpPr>
              <a:spLocks noChangeArrowheads="1"/>
            </p:cNvSpPr>
            <p:nvPr/>
          </p:nvSpPr>
          <p:spPr bwMode="auto">
            <a:xfrm>
              <a:off x="2232" y="1577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60</a:t>
              </a:r>
              <a:endParaRPr lang="en-US" altLang="en-US" sz="1200"/>
            </a:p>
          </p:txBody>
        </p:sp>
        <p:sp>
          <p:nvSpPr>
            <p:cNvPr id="6385" name="Rectangle 210"/>
            <p:cNvSpPr>
              <a:spLocks noChangeArrowheads="1"/>
            </p:cNvSpPr>
            <p:nvPr/>
          </p:nvSpPr>
          <p:spPr bwMode="auto">
            <a:xfrm>
              <a:off x="2208" y="1337"/>
              <a:ext cx="9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86" name="Rectangle 211"/>
            <p:cNvSpPr>
              <a:spLocks noChangeArrowheads="1"/>
            </p:cNvSpPr>
            <p:nvPr/>
          </p:nvSpPr>
          <p:spPr bwMode="auto">
            <a:xfrm>
              <a:off x="2232" y="1337"/>
              <a:ext cx="7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80</a:t>
              </a:r>
              <a:endParaRPr lang="en-US" altLang="en-US" sz="1200"/>
            </a:p>
          </p:txBody>
        </p:sp>
      </p:grpSp>
      <p:grpSp>
        <p:nvGrpSpPr>
          <p:cNvPr id="6209" name="Group 212"/>
          <p:cNvGrpSpPr>
            <a:grpSpLocks/>
          </p:cNvGrpSpPr>
          <p:nvPr/>
        </p:nvGrpSpPr>
        <p:grpSpPr bwMode="auto">
          <a:xfrm>
            <a:off x="4597400" y="882650"/>
            <a:ext cx="57150" cy="2247900"/>
            <a:chOff x="2316" y="1247"/>
            <a:chExt cx="25" cy="1082"/>
          </a:xfrm>
        </p:grpSpPr>
        <p:sp>
          <p:nvSpPr>
            <p:cNvPr id="6366" name="Line 213"/>
            <p:cNvSpPr>
              <a:spLocks noChangeShapeType="1"/>
            </p:cNvSpPr>
            <p:nvPr/>
          </p:nvSpPr>
          <p:spPr bwMode="auto">
            <a:xfrm flipH="1">
              <a:off x="2316" y="23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Line 214"/>
            <p:cNvSpPr>
              <a:spLocks noChangeShapeType="1"/>
            </p:cNvSpPr>
            <p:nvPr/>
          </p:nvSpPr>
          <p:spPr bwMode="auto">
            <a:xfrm flipH="1">
              <a:off x="2328" y="2208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Line 215"/>
            <p:cNvSpPr>
              <a:spLocks noChangeShapeType="1"/>
            </p:cNvSpPr>
            <p:nvPr/>
          </p:nvSpPr>
          <p:spPr bwMode="auto">
            <a:xfrm flipH="1">
              <a:off x="2316" y="208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Line 216"/>
            <p:cNvSpPr>
              <a:spLocks noChangeShapeType="1"/>
            </p:cNvSpPr>
            <p:nvPr/>
          </p:nvSpPr>
          <p:spPr bwMode="auto">
            <a:xfrm flipH="1">
              <a:off x="2328" y="196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Line 217"/>
            <p:cNvSpPr>
              <a:spLocks noChangeShapeType="1"/>
            </p:cNvSpPr>
            <p:nvPr/>
          </p:nvSpPr>
          <p:spPr bwMode="auto">
            <a:xfrm flipH="1">
              <a:off x="2316" y="184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Line 218"/>
            <p:cNvSpPr>
              <a:spLocks noChangeShapeType="1"/>
            </p:cNvSpPr>
            <p:nvPr/>
          </p:nvSpPr>
          <p:spPr bwMode="auto">
            <a:xfrm flipH="1">
              <a:off x="2328" y="172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Line 219"/>
            <p:cNvSpPr>
              <a:spLocks noChangeShapeType="1"/>
            </p:cNvSpPr>
            <p:nvPr/>
          </p:nvSpPr>
          <p:spPr bwMode="auto">
            <a:xfrm flipH="1">
              <a:off x="2316" y="160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Line 220"/>
            <p:cNvSpPr>
              <a:spLocks noChangeShapeType="1"/>
            </p:cNvSpPr>
            <p:nvPr/>
          </p:nvSpPr>
          <p:spPr bwMode="auto">
            <a:xfrm flipH="1">
              <a:off x="2328" y="148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Line 221"/>
            <p:cNvSpPr>
              <a:spLocks noChangeShapeType="1"/>
            </p:cNvSpPr>
            <p:nvPr/>
          </p:nvSpPr>
          <p:spPr bwMode="auto">
            <a:xfrm flipH="1">
              <a:off x="2316" y="136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Line 222"/>
            <p:cNvSpPr>
              <a:spLocks noChangeShapeType="1"/>
            </p:cNvSpPr>
            <p:nvPr/>
          </p:nvSpPr>
          <p:spPr bwMode="auto">
            <a:xfrm flipH="1">
              <a:off x="2328" y="124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Line 223"/>
            <p:cNvSpPr>
              <a:spLocks noChangeShapeType="1"/>
            </p:cNvSpPr>
            <p:nvPr/>
          </p:nvSpPr>
          <p:spPr bwMode="auto">
            <a:xfrm flipV="1">
              <a:off x="2340" y="1247"/>
              <a:ext cx="1" cy="1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0" name="Rectangle 224"/>
          <p:cNvSpPr>
            <a:spLocks noChangeArrowheads="1"/>
          </p:cNvSpPr>
          <p:nvPr/>
        </p:nvSpPr>
        <p:spPr bwMode="auto">
          <a:xfrm>
            <a:off x="4659313" y="914400"/>
            <a:ext cx="3163887" cy="22336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211" name="Group 225"/>
          <p:cNvGrpSpPr>
            <a:grpSpLocks/>
          </p:cNvGrpSpPr>
          <p:nvPr/>
        </p:nvGrpSpPr>
        <p:grpSpPr bwMode="auto">
          <a:xfrm>
            <a:off x="4665663" y="1417638"/>
            <a:ext cx="2241550" cy="1697037"/>
            <a:chOff x="2346" y="1505"/>
            <a:chExt cx="978" cy="817"/>
          </a:xfrm>
        </p:grpSpPr>
        <p:grpSp>
          <p:nvGrpSpPr>
            <p:cNvPr id="6290" name="Group 226"/>
            <p:cNvGrpSpPr>
              <a:grpSpLocks/>
            </p:cNvGrpSpPr>
            <p:nvPr/>
          </p:nvGrpSpPr>
          <p:grpSpPr bwMode="auto">
            <a:xfrm>
              <a:off x="2346" y="1505"/>
              <a:ext cx="18" cy="817"/>
              <a:chOff x="2346" y="1505"/>
              <a:chExt cx="18" cy="817"/>
            </a:xfrm>
          </p:grpSpPr>
          <p:sp>
            <p:nvSpPr>
              <p:cNvPr id="6363" name="Rectangle 227"/>
              <p:cNvSpPr>
                <a:spLocks noChangeArrowheads="1"/>
              </p:cNvSpPr>
              <p:nvPr/>
            </p:nvSpPr>
            <p:spPr bwMode="auto">
              <a:xfrm>
                <a:off x="2346" y="1505"/>
                <a:ext cx="6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64" name="Rectangle 228"/>
              <p:cNvSpPr>
                <a:spLocks noChangeArrowheads="1"/>
              </p:cNvSpPr>
              <p:nvPr/>
            </p:nvSpPr>
            <p:spPr bwMode="auto">
              <a:xfrm>
                <a:off x="2346" y="1505"/>
                <a:ext cx="6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65" name="Rectangle 229"/>
              <p:cNvSpPr>
                <a:spLocks noChangeArrowheads="1"/>
              </p:cNvSpPr>
              <p:nvPr/>
            </p:nvSpPr>
            <p:spPr bwMode="auto">
              <a:xfrm>
                <a:off x="2358" y="1517"/>
                <a:ext cx="6" cy="805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1" name="Group 230"/>
            <p:cNvGrpSpPr>
              <a:grpSpLocks/>
            </p:cNvGrpSpPr>
            <p:nvPr/>
          </p:nvGrpSpPr>
          <p:grpSpPr bwMode="auto">
            <a:xfrm>
              <a:off x="2376" y="2232"/>
              <a:ext cx="18" cy="90"/>
              <a:chOff x="2376" y="2232"/>
              <a:chExt cx="18" cy="90"/>
            </a:xfrm>
          </p:grpSpPr>
          <p:sp>
            <p:nvSpPr>
              <p:cNvPr id="6360" name="Rectangle 231"/>
              <p:cNvSpPr>
                <a:spLocks noChangeArrowheads="1"/>
              </p:cNvSpPr>
              <p:nvPr/>
            </p:nvSpPr>
            <p:spPr bwMode="auto">
              <a:xfrm>
                <a:off x="2376" y="2232"/>
                <a:ext cx="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61" name="Rectangle 232"/>
              <p:cNvSpPr>
                <a:spLocks noChangeArrowheads="1"/>
              </p:cNvSpPr>
              <p:nvPr/>
            </p:nvSpPr>
            <p:spPr bwMode="auto">
              <a:xfrm>
                <a:off x="2376" y="2232"/>
                <a:ext cx="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62" name="Rectangle 233"/>
              <p:cNvSpPr>
                <a:spLocks noChangeArrowheads="1"/>
              </p:cNvSpPr>
              <p:nvPr/>
            </p:nvSpPr>
            <p:spPr bwMode="auto">
              <a:xfrm>
                <a:off x="2388" y="2244"/>
                <a:ext cx="6" cy="78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2" name="Group 234"/>
            <p:cNvGrpSpPr>
              <a:grpSpLocks/>
            </p:cNvGrpSpPr>
            <p:nvPr/>
          </p:nvGrpSpPr>
          <p:grpSpPr bwMode="auto">
            <a:xfrm>
              <a:off x="2406" y="2286"/>
              <a:ext cx="18" cy="36"/>
              <a:chOff x="2406" y="2286"/>
              <a:chExt cx="18" cy="36"/>
            </a:xfrm>
          </p:grpSpPr>
          <p:sp>
            <p:nvSpPr>
              <p:cNvPr id="6357" name="Rectangle 235"/>
              <p:cNvSpPr>
                <a:spLocks noChangeArrowheads="1"/>
              </p:cNvSpPr>
              <p:nvPr/>
            </p:nvSpPr>
            <p:spPr bwMode="auto">
              <a:xfrm>
                <a:off x="2406" y="2286"/>
                <a:ext cx="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8" name="Rectangle 236"/>
              <p:cNvSpPr>
                <a:spLocks noChangeArrowheads="1"/>
              </p:cNvSpPr>
              <p:nvPr/>
            </p:nvSpPr>
            <p:spPr bwMode="auto">
              <a:xfrm>
                <a:off x="2406" y="2286"/>
                <a:ext cx="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9" name="Rectangle 237"/>
              <p:cNvSpPr>
                <a:spLocks noChangeArrowheads="1"/>
              </p:cNvSpPr>
              <p:nvPr/>
            </p:nvSpPr>
            <p:spPr bwMode="auto">
              <a:xfrm>
                <a:off x="2418" y="2298"/>
                <a:ext cx="6" cy="24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3" name="Group 238"/>
            <p:cNvGrpSpPr>
              <a:grpSpLocks/>
            </p:cNvGrpSpPr>
            <p:nvPr/>
          </p:nvGrpSpPr>
          <p:grpSpPr bwMode="auto">
            <a:xfrm>
              <a:off x="2436" y="2268"/>
              <a:ext cx="18" cy="54"/>
              <a:chOff x="2436" y="2268"/>
              <a:chExt cx="18" cy="54"/>
            </a:xfrm>
          </p:grpSpPr>
          <p:sp>
            <p:nvSpPr>
              <p:cNvPr id="6354" name="Rectangle 239"/>
              <p:cNvSpPr>
                <a:spLocks noChangeArrowheads="1"/>
              </p:cNvSpPr>
              <p:nvPr/>
            </p:nvSpPr>
            <p:spPr bwMode="auto">
              <a:xfrm>
                <a:off x="2436" y="2268"/>
                <a:ext cx="6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5" name="Rectangle 240"/>
              <p:cNvSpPr>
                <a:spLocks noChangeArrowheads="1"/>
              </p:cNvSpPr>
              <p:nvPr/>
            </p:nvSpPr>
            <p:spPr bwMode="auto">
              <a:xfrm>
                <a:off x="2436" y="2268"/>
                <a:ext cx="6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6" name="Rectangle 241"/>
              <p:cNvSpPr>
                <a:spLocks noChangeArrowheads="1"/>
              </p:cNvSpPr>
              <p:nvPr/>
            </p:nvSpPr>
            <p:spPr bwMode="auto">
              <a:xfrm>
                <a:off x="2448" y="2280"/>
                <a:ext cx="6" cy="4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4" name="Group 242"/>
            <p:cNvGrpSpPr>
              <a:grpSpLocks/>
            </p:cNvGrpSpPr>
            <p:nvPr/>
          </p:nvGrpSpPr>
          <p:grpSpPr bwMode="auto">
            <a:xfrm>
              <a:off x="2466" y="2298"/>
              <a:ext cx="18" cy="24"/>
              <a:chOff x="2466" y="2298"/>
              <a:chExt cx="18" cy="24"/>
            </a:xfrm>
          </p:grpSpPr>
          <p:sp>
            <p:nvSpPr>
              <p:cNvPr id="6351" name="Rectangle 243"/>
              <p:cNvSpPr>
                <a:spLocks noChangeArrowheads="1"/>
              </p:cNvSpPr>
              <p:nvPr/>
            </p:nvSpPr>
            <p:spPr bwMode="auto">
              <a:xfrm>
                <a:off x="246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2" name="Rectangle 244"/>
              <p:cNvSpPr>
                <a:spLocks noChangeArrowheads="1"/>
              </p:cNvSpPr>
              <p:nvPr/>
            </p:nvSpPr>
            <p:spPr bwMode="auto">
              <a:xfrm>
                <a:off x="246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3" name="Rectangle 245"/>
              <p:cNvSpPr>
                <a:spLocks noChangeArrowheads="1"/>
              </p:cNvSpPr>
              <p:nvPr/>
            </p:nvSpPr>
            <p:spPr bwMode="auto">
              <a:xfrm>
                <a:off x="247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5" name="Group 246"/>
            <p:cNvGrpSpPr>
              <a:grpSpLocks/>
            </p:cNvGrpSpPr>
            <p:nvPr/>
          </p:nvGrpSpPr>
          <p:grpSpPr bwMode="auto">
            <a:xfrm>
              <a:off x="2496" y="2298"/>
              <a:ext cx="18" cy="24"/>
              <a:chOff x="2496" y="2298"/>
              <a:chExt cx="18" cy="24"/>
            </a:xfrm>
          </p:grpSpPr>
          <p:sp>
            <p:nvSpPr>
              <p:cNvPr id="6348" name="Rectangle 247"/>
              <p:cNvSpPr>
                <a:spLocks noChangeArrowheads="1"/>
              </p:cNvSpPr>
              <p:nvPr/>
            </p:nvSpPr>
            <p:spPr bwMode="auto">
              <a:xfrm>
                <a:off x="249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9" name="Rectangle 248"/>
              <p:cNvSpPr>
                <a:spLocks noChangeArrowheads="1"/>
              </p:cNvSpPr>
              <p:nvPr/>
            </p:nvSpPr>
            <p:spPr bwMode="auto">
              <a:xfrm>
                <a:off x="249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50" name="Rectangle 249"/>
              <p:cNvSpPr>
                <a:spLocks noChangeArrowheads="1"/>
              </p:cNvSpPr>
              <p:nvPr/>
            </p:nvSpPr>
            <p:spPr bwMode="auto">
              <a:xfrm>
                <a:off x="250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6" name="Group 250"/>
            <p:cNvGrpSpPr>
              <a:grpSpLocks/>
            </p:cNvGrpSpPr>
            <p:nvPr/>
          </p:nvGrpSpPr>
          <p:grpSpPr bwMode="auto">
            <a:xfrm>
              <a:off x="2526" y="2268"/>
              <a:ext cx="18" cy="54"/>
              <a:chOff x="2526" y="2268"/>
              <a:chExt cx="18" cy="54"/>
            </a:xfrm>
          </p:grpSpPr>
          <p:sp>
            <p:nvSpPr>
              <p:cNvPr id="6345" name="Rectangle 251"/>
              <p:cNvSpPr>
                <a:spLocks noChangeArrowheads="1"/>
              </p:cNvSpPr>
              <p:nvPr/>
            </p:nvSpPr>
            <p:spPr bwMode="auto">
              <a:xfrm>
                <a:off x="2526" y="2268"/>
                <a:ext cx="6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6" name="Rectangle 252"/>
              <p:cNvSpPr>
                <a:spLocks noChangeArrowheads="1"/>
              </p:cNvSpPr>
              <p:nvPr/>
            </p:nvSpPr>
            <p:spPr bwMode="auto">
              <a:xfrm>
                <a:off x="2526" y="2268"/>
                <a:ext cx="6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7" name="Rectangle 253"/>
              <p:cNvSpPr>
                <a:spLocks noChangeArrowheads="1"/>
              </p:cNvSpPr>
              <p:nvPr/>
            </p:nvSpPr>
            <p:spPr bwMode="auto">
              <a:xfrm>
                <a:off x="2538" y="2280"/>
                <a:ext cx="6" cy="4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7" name="Group 254"/>
            <p:cNvGrpSpPr>
              <a:grpSpLocks/>
            </p:cNvGrpSpPr>
            <p:nvPr/>
          </p:nvGrpSpPr>
          <p:grpSpPr bwMode="auto">
            <a:xfrm>
              <a:off x="2556" y="2298"/>
              <a:ext cx="18" cy="24"/>
              <a:chOff x="2556" y="2298"/>
              <a:chExt cx="18" cy="24"/>
            </a:xfrm>
          </p:grpSpPr>
          <p:sp>
            <p:nvSpPr>
              <p:cNvPr id="6342" name="Rectangle 255"/>
              <p:cNvSpPr>
                <a:spLocks noChangeArrowheads="1"/>
              </p:cNvSpPr>
              <p:nvPr/>
            </p:nvSpPr>
            <p:spPr bwMode="auto">
              <a:xfrm>
                <a:off x="255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3" name="Rectangle 256"/>
              <p:cNvSpPr>
                <a:spLocks noChangeArrowheads="1"/>
              </p:cNvSpPr>
              <p:nvPr/>
            </p:nvSpPr>
            <p:spPr bwMode="auto">
              <a:xfrm>
                <a:off x="255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4" name="Rectangle 257"/>
              <p:cNvSpPr>
                <a:spLocks noChangeArrowheads="1"/>
              </p:cNvSpPr>
              <p:nvPr/>
            </p:nvSpPr>
            <p:spPr bwMode="auto">
              <a:xfrm>
                <a:off x="256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8" name="Group 258"/>
            <p:cNvGrpSpPr>
              <a:grpSpLocks/>
            </p:cNvGrpSpPr>
            <p:nvPr/>
          </p:nvGrpSpPr>
          <p:grpSpPr bwMode="auto">
            <a:xfrm>
              <a:off x="2616" y="2298"/>
              <a:ext cx="18" cy="24"/>
              <a:chOff x="2616" y="2298"/>
              <a:chExt cx="18" cy="24"/>
            </a:xfrm>
          </p:grpSpPr>
          <p:sp>
            <p:nvSpPr>
              <p:cNvPr id="6339" name="Rectangle 259"/>
              <p:cNvSpPr>
                <a:spLocks noChangeArrowheads="1"/>
              </p:cNvSpPr>
              <p:nvPr/>
            </p:nvSpPr>
            <p:spPr bwMode="auto">
              <a:xfrm>
                <a:off x="261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0" name="Rectangle 260"/>
              <p:cNvSpPr>
                <a:spLocks noChangeArrowheads="1"/>
              </p:cNvSpPr>
              <p:nvPr/>
            </p:nvSpPr>
            <p:spPr bwMode="auto">
              <a:xfrm>
                <a:off x="261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41" name="Rectangle 261"/>
              <p:cNvSpPr>
                <a:spLocks noChangeArrowheads="1"/>
              </p:cNvSpPr>
              <p:nvPr/>
            </p:nvSpPr>
            <p:spPr bwMode="auto">
              <a:xfrm>
                <a:off x="262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99" name="Group 262"/>
            <p:cNvGrpSpPr>
              <a:grpSpLocks/>
            </p:cNvGrpSpPr>
            <p:nvPr/>
          </p:nvGrpSpPr>
          <p:grpSpPr bwMode="auto">
            <a:xfrm>
              <a:off x="2646" y="2298"/>
              <a:ext cx="18" cy="24"/>
              <a:chOff x="2646" y="2298"/>
              <a:chExt cx="18" cy="24"/>
            </a:xfrm>
          </p:grpSpPr>
          <p:sp>
            <p:nvSpPr>
              <p:cNvPr id="6336" name="Rectangle 263"/>
              <p:cNvSpPr>
                <a:spLocks noChangeArrowheads="1"/>
              </p:cNvSpPr>
              <p:nvPr/>
            </p:nvSpPr>
            <p:spPr bwMode="auto">
              <a:xfrm>
                <a:off x="264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37" name="Rectangle 264"/>
              <p:cNvSpPr>
                <a:spLocks noChangeArrowheads="1"/>
              </p:cNvSpPr>
              <p:nvPr/>
            </p:nvSpPr>
            <p:spPr bwMode="auto">
              <a:xfrm>
                <a:off x="264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38" name="Rectangle 265"/>
              <p:cNvSpPr>
                <a:spLocks noChangeArrowheads="1"/>
              </p:cNvSpPr>
              <p:nvPr/>
            </p:nvSpPr>
            <p:spPr bwMode="auto">
              <a:xfrm>
                <a:off x="265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0" name="Group 266"/>
            <p:cNvGrpSpPr>
              <a:grpSpLocks/>
            </p:cNvGrpSpPr>
            <p:nvPr/>
          </p:nvGrpSpPr>
          <p:grpSpPr bwMode="auto">
            <a:xfrm>
              <a:off x="2736" y="2298"/>
              <a:ext cx="18" cy="24"/>
              <a:chOff x="2736" y="2298"/>
              <a:chExt cx="18" cy="24"/>
            </a:xfrm>
          </p:grpSpPr>
          <p:sp>
            <p:nvSpPr>
              <p:cNvPr id="6333" name="Rectangle 267"/>
              <p:cNvSpPr>
                <a:spLocks noChangeArrowheads="1"/>
              </p:cNvSpPr>
              <p:nvPr/>
            </p:nvSpPr>
            <p:spPr bwMode="auto">
              <a:xfrm>
                <a:off x="273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34" name="Rectangle 268"/>
              <p:cNvSpPr>
                <a:spLocks noChangeArrowheads="1"/>
              </p:cNvSpPr>
              <p:nvPr/>
            </p:nvSpPr>
            <p:spPr bwMode="auto">
              <a:xfrm>
                <a:off x="273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35" name="Rectangle 269"/>
              <p:cNvSpPr>
                <a:spLocks noChangeArrowheads="1"/>
              </p:cNvSpPr>
              <p:nvPr/>
            </p:nvSpPr>
            <p:spPr bwMode="auto">
              <a:xfrm>
                <a:off x="274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1" name="Group 270"/>
            <p:cNvGrpSpPr>
              <a:grpSpLocks/>
            </p:cNvGrpSpPr>
            <p:nvPr/>
          </p:nvGrpSpPr>
          <p:grpSpPr bwMode="auto">
            <a:xfrm>
              <a:off x="2826" y="2286"/>
              <a:ext cx="18" cy="36"/>
              <a:chOff x="2826" y="2286"/>
              <a:chExt cx="18" cy="36"/>
            </a:xfrm>
          </p:grpSpPr>
          <p:sp>
            <p:nvSpPr>
              <p:cNvPr id="6330" name="Rectangle 271"/>
              <p:cNvSpPr>
                <a:spLocks noChangeArrowheads="1"/>
              </p:cNvSpPr>
              <p:nvPr/>
            </p:nvSpPr>
            <p:spPr bwMode="auto">
              <a:xfrm>
                <a:off x="2826" y="2286"/>
                <a:ext cx="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31" name="Rectangle 272"/>
              <p:cNvSpPr>
                <a:spLocks noChangeArrowheads="1"/>
              </p:cNvSpPr>
              <p:nvPr/>
            </p:nvSpPr>
            <p:spPr bwMode="auto">
              <a:xfrm>
                <a:off x="2826" y="2286"/>
                <a:ext cx="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32" name="Rectangle 273"/>
              <p:cNvSpPr>
                <a:spLocks noChangeArrowheads="1"/>
              </p:cNvSpPr>
              <p:nvPr/>
            </p:nvSpPr>
            <p:spPr bwMode="auto">
              <a:xfrm>
                <a:off x="2838" y="2298"/>
                <a:ext cx="6" cy="24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2" name="Group 274"/>
            <p:cNvGrpSpPr>
              <a:grpSpLocks/>
            </p:cNvGrpSpPr>
            <p:nvPr/>
          </p:nvGrpSpPr>
          <p:grpSpPr bwMode="auto">
            <a:xfrm>
              <a:off x="2886" y="2298"/>
              <a:ext cx="18" cy="24"/>
              <a:chOff x="2886" y="2298"/>
              <a:chExt cx="18" cy="24"/>
            </a:xfrm>
          </p:grpSpPr>
          <p:sp>
            <p:nvSpPr>
              <p:cNvPr id="6327" name="Rectangle 275"/>
              <p:cNvSpPr>
                <a:spLocks noChangeArrowheads="1"/>
              </p:cNvSpPr>
              <p:nvPr/>
            </p:nvSpPr>
            <p:spPr bwMode="auto">
              <a:xfrm>
                <a:off x="288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8" name="Rectangle 276"/>
              <p:cNvSpPr>
                <a:spLocks noChangeArrowheads="1"/>
              </p:cNvSpPr>
              <p:nvPr/>
            </p:nvSpPr>
            <p:spPr bwMode="auto">
              <a:xfrm>
                <a:off x="288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9" name="Rectangle 277"/>
              <p:cNvSpPr>
                <a:spLocks noChangeArrowheads="1"/>
              </p:cNvSpPr>
              <p:nvPr/>
            </p:nvSpPr>
            <p:spPr bwMode="auto">
              <a:xfrm>
                <a:off x="289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3" name="Group 278"/>
            <p:cNvGrpSpPr>
              <a:grpSpLocks/>
            </p:cNvGrpSpPr>
            <p:nvPr/>
          </p:nvGrpSpPr>
          <p:grpSpPr bwMode="auto">
            <a:xfrm>
              <a:off x="2946" y="2298"/>
              <a:ext cx="18" cy="24"/>
              <a:chOff x="2946" y="2298"/>
              <a:chExt cx="18" cy="24"/>
            </a:xfrm>
          </p:grpSpPr>
          <p:sp>
            <p:nvSpPr>
              <p:cNvPr id="6324" name="Rectangle 279"/>
              <p:cNvSpPr>
                <a:spLocks noChangeArrowheads="1"/>
              </p:cNvSpPr>
              <p:nvPr/>
            </p:nvSpPr>
            <p:spPr bwMode="auto">
              <a:xfrm>
                <a:off x="294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5" name="Rectangle 280"/>
              <p:cNvSpPr>
                <a:spLocks noChangeArrowheads="1"/>
              </p:cNvSpPr>
              <p:nvPr/>
            </p:nvSpPr>
            <p:spPr bwMode="auto">
              <a:xfrm>
                <a:off x="294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6" name="Rectangle 281"/>
              <p:cNvSpPr>
                <a:spLocks noChangeArrowheads="1"/>
              </p:cNvSpPr>
              <p:nvPr/>
            </p:nvSpPr>
            <p:spPr bwMode="auto">
              <a:xfrm>
                <a:off x="295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4" name="Group 282"/>
            <p:cNvGrpSpPr>
              <a:grpSpLocks/>
            </p:cNvGrpSpPr>
            <p:nvPr/>
          </p:nvGrpSpPr>
          <p:grpSpPr bwMode="auto">
            <a:xfrm>
              <a:off x="2976" y="2286"/>
              <a:ext cx="18" cy="36"/>
              <a:chOff x="2976" y="2286"/>
              <a:chExt cx="18" cy="36"/>
            </a:xfrm>
          </p:grpSpPr>
          <p:sp>
            <p:nvSpPr>
              <p:cNvPr id="6321" name="Rectangle 283"/>
              <p:cNvSpPr>
                <a:spLocks noChangeArrowheads="1"/>
              </p:cNvSpPr>
              <p:nvPr/>
            </p:nvSpPr>
            <p:spPr bwMode="auto">
              <a:xfrm>
                <a:off x="2976" y="2286"/>
                <a:ext cx="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2" name="Rectangle 284"/>
              <p:cNvSpPr>
                <a:spLocks noChangeArrowheads="1"/>
              </p:cNvSpPr>
              <p:nvPr/>
            </p:nvSpPr>
            <p:spPr bwMode="auto">
              <a:xfrm>
                <a:off x="2976" y="2286"/>
                <a:ext cx="6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3" name="Rectangle 285"/>
              <p:cNvSpPr>
                <a:spLocks noChangeArrowheads="1"/>
              </p:cNvSpPr>
              <p:nvPr/>
            </p:nvSpPr>
            <p:spPr bwMode="auto">
              <a:xfrm>
                <a:off x="2988" y="2298"/>
                <a:ext cx="6" cy="24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5" name="Group 286"/>
            <p:cNvGrpSpPr>
              <a:grpSpLocks/>
            </p:cNvGrpSpPr>
            <p:nvPr/>
          </p:nvGrpSpPr>
          <p:grpSpPr bwMode="auto">
            <a:xfrm>
              <a:off x="3036" y="2298"/>
              <a:ext cx="18" cy="24"/>
              <a:chOff x="3036" y="2298"/>
              <a:chExt cx="18" cy="24"/>
            </a:xfrm>
          </p:grpSpPr>
          <p:sp>
            <p:nvSpPr>
              <p:cNvPr id="6318" name="Rectangle 287"/>
              <p:cNvSpPr>
                <a:spLocks noChangeArrowheads="1"/>
              </p:cNvSpPr>
              <p:nvPr/>
            </p:nvSpPr>
            <p:spPr bwMode="auto">
              <a:xfrm>
                <a:off x="303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9" name="Rectangle 288"/>
              <p:cNvSpPr>
                <a:spLocks noChangeArrowheads="1"/>
              </p:cNvSpPr>
              <p:nvPr/>
            </p:nvSpPr>
            <p:spPr bwMode="auto">
              <a:xfrm>
                <a:off x="303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20" name="Rectangle 289"/>
              <p:cNvSpPr>
                <a:spLocks noChangeArrowheads="1"/>
              </p:cNvSpPr>
              <p:nvPr/>
            </p:nvSpPr>
            <p:spPr bwMode="auto">
              <a:xfrm>
                <a:off x="304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6" name="Group 290"/>
            <p:cNvGrpSpPr>
              <a:grpSpLocks/>
            </p:cNvGrpSpPr>
            <p:nvPr/>
          </p:nvGrpSpPr>
          <p:grpSpPr bwMode="auto">
            <a:xfrm>
              <a:off x="3186" y="2298"/>
              <a:ext cx="18" cy="24"/>
              <a:chOff x="3186" y="2298"/>
              <a:chExt cx="18" cy="24"/>
            </a:xfrm>
          </p:grpSpPr>
          <p:sp>
            <p:nvSpPr>
              <p:cNvPr id="6315" name="Rectangle 291"/>
              <p:cNvSpPr>
                <a:spLocks noChangeArrowheads="1"/>
              </p:cNvSpPr>
              <p:nvPr/>
            </p:nvSpPr>
            <p:spPr bwMode="auto">
              <a:xfrm>
                <a:off x="318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6" name="Rectangle 292"/>
              <p:cNvSpPr>
                <a:spLocks noChangeArrowheads="1"/>
              </p:cNvSpPr>
              <p:nvPr/>
            </p:nvSpPr>
            <p:spPr bwMode="auto">
              <a:xfrm>
                <a:off x="318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7" name="Rectangle 293"/>
              <p:cNvSpPr>
                <a:spLocks noChangeArrowheads="1"/>
              </p:cNvSpPr>
              <p:nvPr/>
            </p:nvSpPr>
            <p:spPr bwMode="auto">
              <a:xfrm>
                <a:off x="319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7" name="Group 294"/>
            <p:cNvGrpSpPr>
              <a:grpSpLocks/>
            </p:cNvGrpSpPr>
            <p:nvPr/>
          </p:nvGrpSpPr>
          <p:grpSpPr bwMode="auto">
            <a:xfrm>
              <a:off x="3276" y="2298"/>
              <a:ext cx="18" cy="24"/>
              <a:chOff x="3276" y="2298"/>
              <a:chExt cx="18" cy="24"/>
            </a:xfrm>
          </p:grpSpPr>
          <p:sp>
            <p:nvSpPr>
              <p:cNvPr id="6312" name="Rectangle 295"/>
              <p:cNvSpPr>
                <a:spLocks noChangeArrowheads="1"/>
              </p:cNvSpPr>
              <p:nvPr/>
            </p:nvSpPr>
            <p:spPr bwMode="auto">
              <a:xfrm>
                <a:off x="327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3" name="Rectangle 296"/>
              <p:cNvSpPr>
                <a:spLocks noChangeArrowheads="1"/>
              </p:cNvSpPr>
              <p:nvPr/>
            </p:nvSpPr>
            <p:spPr bwMode="auto">
              <a:xfrm>
                <a:off x="327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4" name="Rectangle 297"/>
              <p:cNvSpPr>
                <a:spLocks noChangeArrowheads="1"/>
              </p:cNvSpPr>
              <p:nvPr/>
            </p:nvSpPr>
            <p:spPr bwMode="auto">
              <a:xfrm>
                <a:off x="328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08" name="Group 298"/>
            <p:cNvGrpSpPr>
              <a:grpSpLocks/>
            </p:cNvGrpSpPr>
            <p:nvPr/>
          </p:nvGrpSpPr>
          <p:grpSpPr bwMode="auto">
            <a:xfrm>
              <a:off x="3306" y="2298"/>
              <a:ext cx="18" cy="24"/>
              <a:chOff x="3306" y="2298"/>
              <a:chExt cx="18" cy="24"/>
            </a:xfrm>
          </p:grpSpPr>
          <p:sp>
            <p:nvSpPr>
              <p:cNvPr id="6309" name="Rectangle 299"/>
              <p:cNvSpPr>
                <a:spLocks noChangeArrowheads="1"/>
              </p:cNvSpPr>
              <p:nvPr/>
            </p:nvSpPr>
            <p:spPr bwMode="auto">
              <a:xfrm>
                <a:off x="330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0" name="Rectangle 300"/>
              <p:cNvSpPr>
                <a:spLocks noChangeArrowheads="1"/>
              </p:cNvSpPr>
              <p:nvPr/>
            </p:nvSpPr>
            <p:spPr bwMode="auto">
              <a:xfrm>
                <a:off x="3306" y="2298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11" name="Rectangle 301"/>
              <p:cNvSpPr>
                <a:spLocks noChangeArrowheads="1"/>
              </p:cNvSpPr>
              <p:nvPr/>
            </p:nvSpPr>
            <p:spPr bwMode="auto">
              <a:xfrm>
                <a:off x="3318" y="2310"/>
                <a:ext cx="6" cy="12"/>
              </a:xfrm>
              <a:prstGeom prst="rect">
                <a:avLst/>
              </a:prstGeom>
              <a:noFill/>
              <a:ln w="38100">
                <a:solidFill>
                  <a:srgbClr val="3F3F3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212" name="Rectangle 302"/>
          <p:cNvSpPr>
            <a:spLocks noChangeArrowheads="1"/>
          </p:cNvSpPr>
          <p:nvPr/>
        </p:nvSpPr>
        <p:spPr bwMode="auto">
          <a:xfrm>
            <a:off x="3743325" y="1293813"/>
            <a:ext cx="2063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13" name="Rectangle 303"/>
          <p:cNvSpPr>
            <a:spLocks noChangeArrowheads="1"/>
          </p:cNvSpPr>
          <p:nvPr/>
        </p:nvSpPr>
        <p:spPr bwMode="auto">
          <a:xfrm rot="-5400000">
            <a:off x="3071019" y="1847056"/>
            <a:ext cx="1576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% sample (N=91)</a:t>
            </a:r>
            <a:endParaRPr lang="en-US" altLang="en-US" sz="1600"/>
          </a:p>
        </p:txBody>
      </p:sp>
      <p:sp>
        <p:nvSpPr>
          <p:cNvPr id="6214" name="Rectangle 304"/>
          <p:cNvSpPr>
            <a:spLocks noChangeArrowheads="1"/>
          </p:cNvSpPr>
          <p:nvPr/>
        </p:nvSpPr>
        <p:spPr bwMode="auto">
          <a:xfrm>
            <a:off x="6688138" y="3216275"/>
            <a:ext cx="1365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15" name="Rectangle 305"/>
          <p:cNvSpPr>
            <a:spLocks noChangeArrowheads="1"/>
          </p:cNvSpPr>
          <p:nvPr/>
        </p:nvSpPr>
        <p:spPr bwMode="auto">
          <a:xfrm>
            <a:off x="6688138" y="321627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000000"/>
                </a:solidFill>
              </a:rPr>
              <a:t>3</a:t>
            </a:r>
            <a:endParaRPr lang="en-US" altLang="en-US" sz="1200"/>
          </a:p>
        </p:txBody>
      </p:sp>
      <p:sp>
        <p:nvSpPr>
          <p:cNvPr id="6216" name="Rectangle 306"/>
          <p:cNvSpPr>
            <a:spLocks noChangeArrowheads="1"/>
          </p:cNvSpPr>
          <p:nvPr/>
        </p:nvSpPr>
        <p:spPr bwMode="auto">
          <a:xfrm>
            <a:off x="7375525" y="3228975"/>
            <a:ext cx="1381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17" name="Rectangle 307"/>
          <p:cNvSpPr>
            <a:spLocks noChangeArrowheads="1"/>
          </p:cNvSpPr>
          <p:nvPr/>
        </p:nvSpPr>
        <p:spPr bwMode="auto">
          <a:xfrm>
            <a:off x="7361238" y="324008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000000"/>
                </a:solidFill>
              </a:rPr>
              <a:t>4</a:t>
            </a:r>
            <a:endParaRPr lang="en-US" altLang="en-US" sz="1200"/>
          </a:p>
        </p:txBody>
      </p:sp>
      <p:sp>
        <p:nvSpPr>
          <p:cNvPr id="6218" name="Line 308"/>
          <p:cNvSpPr>
            <a:spLocks noChangeShapeType="1"/>
          </p:cNvSpPr>
          <p:nvPr/>
        </p:nvSpPr>
        <p:spPr bwMode="auto">
          <a:xfrm>
            <a:off x="5341938" y="3154363"/>
            <a:ext cx="0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9" name="Line 309"/>
          <p:cNvSpPr>
            <a:spLocks noChangeShapeType="1"/>
          </p:cNvSpPr>
          <p:nvPr/>
        </p:nvSpPr>
        <p:spPr bwMode="auto">
          <a:xfrm>
            <a:off x="6027738" y="3154363"/>
            <a:ext cx="1587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0" name="Line 310"/>
          <p:cNvSpPr>
            <a:spLocks noChangeShapeType="1"/>
          </p:cNvSpPr>
          <p:nvPr/>
        </p:nvSpPr>
        <p:spPr bwMode="auto">
          <a:xfrm>
            <a:off x="6715125" y="3141663"/>
            <a:ext cx="3175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1" name="Line 311"/>
          <p:cNvSpPr>
            <a:spLocks noChangeShapeType="1"/>
          </p:cNvSpPr>
          <p:nvPr/>
        </p:nvSpPr>
        <p:spPr bwMode="auto">
          <a:xfrm>
            <a:off x="7402513" y="3141663"/>
            <a:ext cx="4762" cy="74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22" name="Group 312"/>
          <p:cNvGrpSpPr>
            <a:grpSpLocks/>
          </p:cNvGrpSpPr>
          <p:nvPr/>
        </p:nvGrpSpPr>
        <p:grpSpPr bwMode="auto">
          <a:xfrm>
            <a:off x="4597400" y="5818188"/>
            <a:ext cx="3217863" cy="269875"/>
            <a:chOff x="2316" y="3624"/>
            <a:chExt cx="1404" cy="130"/>
          </a:xfrm>
        </p:grpSpPr>
        <p:sp>
          <p:nvSpPr>
            <p:cNvPr id="6231" name="Rectangle 313"/>
            <p:cNvSpPr>
              <a:spLocks noChangeArrowheads="1"/>
            </p:cNvSpPr>
            <p:nvPr/>
          </p:nvSpPr>
          <p:spPr bwMode="auto">
            <a:xfrm>
              <a:off x="2316" y="3660"/>
              <a:ext cx="6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2" name="Rectangle 314"/>
            <p:cNvSpPr>
              <a:spLocks noChangeArrowheads="1"/>
            </p:cNvSpPr>
            <p:nvPr/>
          </p:nvSpPr>
          <p:spPr bwMode="auto">
            <a:xfrm>
              <a:off x="2322" y="3660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0</a:t>
              </a:r>
              <a:endParaRPr lang="en-US" altLang="en-US" sz="1200"/>
            </a:p>
          </p:txBody>
        </p:sp>
        <p:sp>
          <p:nvSpPr>
            <p:cNvPr id="6233" name="Rectangle 315"/>
            <p:cNvSpPr>
              <a:spLocks noChangeArrowheads="1"/>
            </p:cNvSpPr>
            <p:nvPr/>
          </p:nvSpPr>
          <p:spPr bwMode="auto">
            <a:xfrm>
              <a:off x="235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4" name="Rectangle 316"/>
            <p:cNvSpPr>
              <a:spLocks noChangeArrowheads="1"/>
            </p:cNvSpPr>
            <p:nvPr/>
          </p:nvSpPr>
          <p:spPr bwMode="auto">
            <a:xfrm>
              <a:off x="238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5" name="Rectangle 317"/>
            <p:cNvSpPr>
              <a:spLocks noChangeArrowheads="1"/>
            </p:cNvSpPr>
            <p:nvPr/>
          </p:nvSpPr>
          <p:spPr bwMode="auto">
            <a:xfrm>
              <a:off x="241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6" name="Rectangle 318"/>
            <p:cNvSpPr>
              <a:spLocks noChangeArrowheads="1"/>
            </p:cNvSpPr>
            <p:nvPr/>
          </p:nvSpPr>
          <p:spPr bwMode="auto">
            <a:xfrm>
              <a:off x="244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7" name="Rectangle 319"/>
            <p:cNvSpPr>
              <a:spLocks noChangeArrowheads="1"/>
            </p:cNvSpPr>
            <p:nvPr/>
          </p:nvSpPr>
          <p:spPr bwMode="auto">
            <a:xfrm>
              <a:off x="247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8" name="Rectangle 320"/>
            <p:cNvSpPr>
              <a:spLocks noChangeArrowheads="1"/>
            </p:cNvSpPr>
            <p:nvPr/>
          </p:nvSpPr>
          <p:spPr bwMode="auto">
            <a:xfrm>
              <a:off x="250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39" name="Rectangle 321"/>
            <p:cNvSpPr>
              <a:spLocks noChangeArrowheads="1"/>
            </p:cNvSpPr>
            <p:nvPr/>
          </p:nvSpPr>
          <p:spPr bwMode="auto">
            <a:xfrm>
              <a:off x="253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0" name="Rectangle 322"/>
            <p:cNvSpPr>
              <a:spLocks noChangeArrowheads="1"/>
            </p:cNvSpPr>
            <p:nvPr/>
          </p:nvSpPr>
          <p:spPr bwMode="auto">
            <a:xfrm>
              <a:off x="256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1" name="Rectangle 323"/>
            <p:cNvSpPr>
              <a:spLocks noChangeArrowheads="1"/>
            </p:cNvSpPr>
            <p:nvPr/>
          </p:nvSpPr>
          <p:spPr bwMode="auto">
            <a:xfrm>
              <a:off x="259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2" name="Rectangle 324"/>
            <p:cNvSpPr>
              <a:spLocks noChangeArrowheads="1"/>
            </p:cNvSpPr>
            <p:nvPr/>
          </p:nvSpPr>
          <p:spPr bwMode="auto">
            <a:xfrm>
              <a:off x="2616" y="3660"/>
              <a:ext cx="6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3" name="Rectangle 325"/>
            <p:cNvSpPr>
              <a:spLocks noChangeArrowheads="1"/>
            </p:cNvSpPr>
            <p:nvPr/>
          </p:nvSpPr>
          <p:spPr bwMode="auto">
            <a:xfrm>
              <a:off x="2622" y="3666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1</a:t>
              </a:r>
              <a:endParaRPr lang="en-US" altLang="en-US" sz="1200"/>
            </a:p>
          </p:txBody>
        </p:sp>
        <p:sp>
          <p:nvSpPr>
            <p:cNvPr id="6244" name="Rectangle 326"/>
            <p:cNvSpPr>
              <a:spLocks noChangeArrowheads="1"/>
            </p:cNvSpPr>
            <p:nvPr/>
          </p:nvSpPr>
          <p:spPr bwMode="auto">
            <a:xfrm>
              <a:off x="265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5" name="Rectangle 327"/>
            <p:cNvSpPr>
              <a:spLocks noChangeArrowheads="1"/>
            </p:cNvSpPr>
            <p:nvPr/>
          </p:nvSpPr>
          <p:spPr bwMode="auto">
            <a:xfrm>
              <a:off x="268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6" name="Rectangle 328"/>
            <p:cNvSpPr>
              <a:spLocks noChangeArrowheads="1"/>
            </p:cNvSpPr>
            <p:nvPr/>
          </p:nvSpPr>
          <p:spPr bwMode="auto">
            <a:xfrm>
              <a:off x="271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7" name="Rectangle 329"/>
            <p:cNvSpPr>
              <a:spLocks noChangeArrowheads="1"/>
            </p:cNvSpPr>
            <p:nvPr/>
          </p:nvSpPr>
          <p:spPr bwMode="auto">
            <a:xfrm>
              <a:off x="274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8" name="Rectangle 330"/>
            <p:cNvSpPr>
              <a:spLocks noChangeArrowheads="1"/>
            </p:cNvSpPr>
            <p:nvPr/>
          </p:nvSpPr>
          <p:spPr bwMode="auto">
            <a:xfrm>
              <a:off x="277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49" name="Rectangle 331"/>
            <p:cNvSpPr>
              <a:spLocks noChangeArrowheads="1"/>
            </p:cNvSpPr>
            <p:nvPr/>
          </p:nvSpPr>
          <p:spPr bwMode="auto">
            <a:xfrm>
              <a:off x="280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0" name="Rectangle 332"/>
            <p:cNvSpPr>
              <a:spLocks noChangeArrowheads="1"/>
            </p:cNvSpPr>
            <p:nvPr/>
          </p:nvSpPr>
          <p:spPr bwMode="auto">
            <a:xfrm>
              <a:off x="283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1" name="Rectangle 333"/>
            <p:cNvSpPr>
              <a:spLocks noChangeArrowheads="1"/>
            </p:cNvSpPr>
            <p:nvPr/>
          </p:nvSpPr>
          <p:spPr bwMode="auto">
            <a:xfrm>
              <a:off x="286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2" name="Rectangle 334"/>
            <p:cNvSpPr>
              <a:spLocks noChangeArrowheads="1"/>
            </p:cNvSpPr>
            <p:nvPr/>
          </p:nvSpPr>
          <p:spPr bwMode="auto">
            <a:xfrm>
              <a:off x="289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3" name="Rectangle 335"/>
            <p:cNvSpPr>
              <a:spLocks noChangeArrowheads="1"/>
            </p:cNvSpPr>
            <p:nvPr/>
          </p:nvSpPr>
          <p:spPr bwMode="auto">
            <a:xfrm>
              <a:off x="2910" y="3660"/>
              <a:ext cx="7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4" name="Rectangle 336"/>
            <p:cNvSpPr>
              <a:spLocks noChangeArrowheads="1"/>
            </p:cNvSpPr>
            <p:nvPr/>
          </p:nvSpPr>
          <p:spPr bwMode="auto">
            <a:xfrm>
              <a:off x="2921" y="3660"/>
              <a:ext cx="3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  <a:endParaRPr lang="en-US" altLang="en-US" sz="1200"/>
            </a:p>
          </p:txBody>
        </p:sp>
        <p:sp>
          <p:nvSpPr>
            <p:cNvPr id="6255" name="Rectangle 337"/>
            <p:cNvSpPr>
              <a:spLocks noChangeArrowheads="1"/>
            </p:cNvSpPr>
            <p:nvPr/>
          </p:nvSpPr>
          <p:spPr bwMode="auto">
            <a:xfrm>
              <a:off x="295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6" name="Rectangle 338"/>
            <p:cNvSpPr>
              <a:spLocks noChangeArrowheads="1"/>
            </p:cNvSpPr>
            <p:nvPr/>
          </p:nvSpPr>
          <p:spPr bwMode="auto">
            <a:xfrm>
              <a:off x="298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7" name="Rectangle 339"/>
            <p:cNvSpPr>
              <a:spLocks noChangeArrowheads="1"/>
            </p:cNvSpPr>
            <p:nvPr/>
          </p:nvSpPr>
          <p:spPr bwMode="auto">
            <a:xfrm>
              <a:off x="301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8" name="Rectangle 340"/>
            <p:cNvSpPr>
              <a:spLocks noChangeArrowheads="1"/>
            </p:cNvSpPr>
            <p:nvPr/>
          </p:nvSpPr>
          <p:spPr bwMode="auto">
            <a:xfrm>
              <a:off x="304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9" name="Rectangle 341"/>
            <p:cNvSpPr>
              <a:spLocks noChangeArrowheads="1"/>
            </p:cNvSpPr>
            <p:nvPr/>
          </p:nvSpPr>
          <p:spPr bwMode="auto">
            <a:xfrm>
              <a:off x="307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0" name="Rectangle 342"/>
            <p:cNvSpPr>
              <a:spLocks noChangeArrowheads="1"/>
            </p:cNvSpPr>
            <p:nvPr/>
          </p:nvSpPr>
          <p:spPr bwMode="auto">
            <a:xfrm>
              <a:off x="310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1" name="Rectangle 343"/>
            <p:cNvSpPr>
              <a:spLocks noChangeArrowheads="1"/>
            </p:cNvSpPr>
            <p:nvPr/>
          </p:nvSpPr>
          <p:spPr bwMode="auto">
            <a:xfrm>
              <a:off x="313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2" name="Rectangle 344"/>
            <p:cNvSpPr>
              <a:spLocks noChangeArrowheads="1"/>
            </p:cNvSpPr>
            <p:nvPr/>
          </p:nvSpPr>
          <p:spPr bwMode="auto">
            <a:xfrm>
              <a:off x="316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3" name="Rectangle 345"/>
            <p:cNvSpPr>
              <a:spLocks noChangeArrowheads="1"/>
            </p:cNvSpPr>
            <p:nvPr/>
          </p:nvSpPr>
          <p:spPr bwMode="auto">
            <a:xfrm>
              <a:off x="319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4" name="Rectangle 346"/>
            <p:cNvSpPr>
              <a:spLocks noChangeArrowheads="1"/>
            </p:cNvSpPr>
            <p:nvPr/>
          </p:nvSpPr>
          <p:spPr bwMode="auto">
            <a:xfrm>
              <a:off x="3210" y="3660"/>
              <a:ext cx="7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5" name="Rectangle 347"/>
            <p:cNvSpPr>
              <a:spLocks noChangeArrowheads="1"/>
            </p:cNvSpPr>
            <p:nvPr/>
          </p:nvSpPr>
          <p:spPr bwMode="auto">
            <a:xfrm>
              <a:off x="3222" y="3660"/>
              <a:ext cx="5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 3</a:t>
              </a:r>
              <a:endParaRPr lang="en-US" altLang="en-US" sz="1200"/>
            </a:p>
          </p:txBody>
        </p:sp>
        <p:sp>
          <p:nvSpPr>
            <p:cNvPr id="6266" name="Rectangle 348"/>
            <p:cNvSpPr>
              <a:spLocks noChangeArrowheads="1"/>
            </p:cNvSpPr>
            <p:nvPr/>
          </p:nvSpPr>
          <p:spPr bwMode="auto">
            <a:xfrm>
              <a:off x="325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7" name="Rectangle 349"/>
            <p:cNvSpPr>
              <a:spLocks noChangeArrowheads="1"/>
            </p:cNvSpPr>
            <p:nvPr/>
          </p:nvSpPr>
          <p:spPr bwMode="auto">
            <a:xfrm>
              <a:off x="328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8" name="Rectangle 350"/>
            <p:cNvSpPr>
              <a:spLocks noChangeArrowheads="1"/>
            </p:cNvSpPr>
            <p:nvPr/>
          </p:nvSpPr>
          <p:spPr bwMode="auto">
            <a:xfrm>
              <a:off x="331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9" name="Rectangle 351"/>
            <p:cNvSpPr>
              <a:spLocks noChangeArrowheads="1"/>
            </p:cNvSpPr>
            <p:nvPr/>
          </p:nvSpPr>
          <p:spPr bwMode="auto">
            <a:xfrm>
              <a:off x="334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0" name="Rectangle 352"/>
            <p:cNvSpPr>
              <a:spLocks noChangeArrowheads="1"/>
            </p:cNvSpPr>
            <p:nvPr/>
          </p:nvSpPr>
          <p:spPr bwMode="auto">
            <a:xfrm>
              <a:off x="337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1" name="Rectangle 353"/>
            <p:cNvSpPr>
              <a:spLocks noChangeArrowheads="1"/>
            </p:cNvSpPr>
            <p:nvPr/>
          </p:nvSpPr>
          <p:spPr bwMode="auto">
            <a:xfrm>
              <a:off x="340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2" name="Rectangle 354"/>
            <p:cNvSpPr>
              <a:spLocks noChangeArrowheads="1"/>
            </p:cNvSpPr>
            <p:nvPr/>
          </p:nvSpPr>
          <p:spPr bwMode="auto">
            <a:xfrm>
              <a:off x="343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3" name="Rectangle 355"/>
            <p:cNvSpPr>
              <a:spLocks noChangeArrowheads="1"/>
            </p:cNvSpPr>
            <p:nvPr/>
          </p:nvSpPr>
          <p:spPr bwMode="auto">
            <a:xfrm>
              <a:off x="346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4" name="Rectangle 356"/>
            <p:cNvSpPr>
              <a:spLocks noChangeArrowheads="1"/>
            </p:cNvSpPr>
            <p:nvPr/>
          </p:nvSpPr>
          <p:spPr bwMode="auto">
            <a:xfrm>
              <a:off x="349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5" name="Rectangle 357"/>
            <p:cNvSpPr>
              <a:spLocks noChangeArrowheads="1"/>
            </p:cNvSpPr>
            <p:nvPr/>
          </p:nvSpPr>
          <p:spPr bwMode="auto">
            <a:xfrm>
              <a:off x="3510" y="3660"/>
              <a:ext cx="7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6" name="Rectangle 358"/>
            <p:cNvSpPr>
              <a:spLocks noChangeArrowheads="1"/>
            </p:cNvSpPr>
            <p:nvPr/>
          </p:nvSpPr>
          <p:spPr bwMode="auto">
            <a:xfrm>
              <a:off x="3522" y="3660"/>
              <a:ext cx="5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 4</a:t>
              </a:r>
              <a:endParaRPr lang="en-US" altLang="en-US" sz="1200"/>
            </a:p>
          </p:txBody>
        </p:sp>
        <p:sp>
          <p:nvSpPr>
            <p:cNvPr id="6277" name="Rectangle 359"/>
            <p:cNvSpPr>
              <a:spLocks noChangeArrowheads="1"/>
            </p:cNvSpPr>
            <p:nvPr/>
          </p:nvSpPr>
          <p:spPr bwMode="auto">
            <a:xfrm>
              <a:off x="355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8" name="Rectangle 360"/>
            <p:cNvSpPr>
              <a:spLocks noChangeArrowheads="1"/>
            </p:cNvSpPr>
            <p:nvPr/>
          </p:nvSpPr>
          <p:spPr bwMode="auto">
            <a:xfrm>
              <a:off x="358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79" name="Rectangle 361"/>
            <p:cNvSpPr>
              <a:spLocks noChangeArrowheads="1"/>
            </p:cNvSpPr>
            <p:nvPr/>
          </p:nvSpPr>
          <p:spPr bwMode="auto">
            <a:xfrm>
              <a:off x="361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80" name="Rectangle 362"/>
            <p:cNvSpPr>
              <a:spLocks noChangeArrowheads="1"/>
            </p:cNvSpPr>
            <p:nvPr/>
          </p:nvSpPr>
          <p:spPr bwMode="auto">
            <a:xfrm>
              <a:off x="364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81" name="Rectangle 363"/>
            <p:cNvSpPr>
              <a:spLocks noChangeArrowheads="1"/>
            </p:cNvSpPr>
            <p:nvPr/>
          </p:nvSpPr>
          <p:spPr bwMode="auto">
            <a:xfrm>
              <a:off x="3678" y="3660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82" name="Rectangle 364"/>
            <p:cNvSpPr>
              <a:spLocks noChangeArrowheads="1"/>
            </p:cNvSpPr>
            <p:nvPr/>
          </p:nvSpPr>
          <p:spPr bwMode="auto">
            <a:xfrm>
              <a:off x="3222" y="3660"/>
              <a:ext cx="6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83" name="Rectangle 365"/>
            <p:cNvSpPr>
              <a:spLocks noChangeArrowheads="1"/>
            </p:cNvSpPr>
            <p:nvPr/>
          </p:nvSpPr>
          <p:spPr bwMode="auto">
            <a:xfrm>
              <a:off x="3222" y="3660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3</a:t>
              </a:r>
              <a:endParaRPr lang="en-US" altLang="en-US" sz="1200"/>
            </a:p>
          </p:txBody>
        </p:sp>
        <p:sp>
          <p:nvSpPr>
            <p:cNvPr id="6284" name="Rectangle 366"/>
            <p:cNvSpPr>
              <a:spLocks noChangeArrowheads="1"/>
            </p:cNvSpPr>
            <p:nvPr/>
          </p:nvSpPr>
          <p:spPr bwMode="auto">
            <a:xfrm>
              <a:off x="3522" y="3666"/>
              <a:ext cx="6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85" name="Rectangle 367"/>
            <p:cNvSpPr>
              <a:spLocks noChangeArrowheads="1"/>
            </p:cNvSpPr>
            <p:nvPr/>
          </p:nvSpPr>
          <p:spPr bwMode="auto">
            <a:xfrm>
              <a:off x="3516" y="3666"/>
              <a:ext cx="3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</a:rPr>
                <a:t>4</a:t>
              </a:r>
              <a:endParaRPr lang="en-US" altLang="en-US" sz="1200"/>
            </a:p>
          </p:txBody>
        </p:sp>
        <p:sp>
          <p:nvSpPr>
            <p:cNvPr id="6286" name="Line 368"/>
            <p:cNvSpPr>
              <a:spLocks noChangeShapeType="1"/>
            </p:cNvSpPr>
            <p:nvPr/>
          </p:nvSpPr>
          <p:spPr bwMode="auto">
            <a:xfrm>
              <a:off x="2634" y="363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369"/>
            <p:cNvSpPr>
              <a:spLocks noChangeShapeType="1"/>
            </p:cNvSpPr>
            <p:nvPr/>
          </p:nvSpPr>
          <p:spPr bwMode="auto">
            <a:xfrm>
              <a:off x="2934" y="363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Line 370"/>
            <p:cNvSpPr>
              <a:spLocks noChangeShapeType="1"/>
            </p:cNvSpPr>
            <p:nvPr/>
          </p:nvSpPr>
          <p:spPr bwMode="auto">
            <a:xfrm>
              <a:off x="3234" y="362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371"/>
            <p:cNvSpPr>
              <a:spLocks noChangeShapeType="1"/>
            </p:cNvSpPr>
            <p:nvPr/>
          </p:nvSpPr>
          <p:spPr bwMode="auto">
            <a:xfrm>
              <a:off x="3534" y="3624"/>
              <a:ext cx="1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23" name="Rectangle 372"/>
          <p:cNvSpPr>
            <a:spLocks noChangeArrowheads="1"/>
          </p:cNvSpPr>
          <p:nvPr/>
        </p:nvSpPr>
        <p:spPr bwMode="auto">
          <a:xfrm>
            <a:off x="5792788" y="1504950"/>
            <a:ext cx="1182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Conventional</a:t>
            </a:r>
            <a:endParaRPr lang="en-US" altLang="en-US" sz="1600"/>
          </a:p>
        </p:txBody>
      </p:sp>
      <p:sp>
        <p:nvSpPr>
          <p:cNvPr id="6224" name="Rectangle 373"/>
          <p:cNvSpPr>
            <a:spLocks noChangeArrowheads="1"/>
          </p:cNvSpPr>
          <p:nvPr/>
        </p:nvSpPr>
        <p:spPr bwMode="auto">
          <a:xfrm>
            <a:off x="5875338" y="1704975"/>
            <a:ext cx="993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fluorescent</a:t>
            </a:r>
            <a:endParaRPr lang="en-US" altLang="en-US" sz="1600"/>
          </a:p>
        </p:txBody>
      </p:sp>
      <p:sp>
        <p:nvSpPr>
          <p:cNvPr id="6225" name="Rectangle 374"/>
          <p:cNvSpPr>
            <a:spLocks noChangeArrowheads="1"/>
          </p:cNvSpPr>
          <p:nvPr/>
        </p:nvSpPr>
        <p:spPr bwMode="auto">
          <a:xfrm>
            <a:off x="6027738" y="1905000"/>
            <a:ext cx="641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lighting</a:t>
            </a:r>
            <a:endParaRPr lang="en-US" altLang="en-US" sz="1600"/>
          </a:p>
        </p:txBody>
      </p:sp>
      <p:sp>
        <p:nvSpPr>
          <p:cNvPr id="6226" name="Rectangle 375"/>
          <p:cNvSpPr>
            <a:spLocks noChangeArrowheads="1"/>
          </p:cNvSpPr>
          <p:nvPr/>
        </p:nvSpPr>
        <p:spPr bwMode="auto">
          <a:xfrm>
            <a:off x="5753100" y="4260850"/>
            <a:ext cx="1060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Fluorescent</a:t>
            </a:r>
            <a:endParaRPr lang="en-US" altLang="en-US" sz="1600"/>
          </a:p>
        </p:txBody>
      </p:sp>
      <p:sp>
        <p:nvSpPr>
          <p:cNvPr id="6227" name="Rectangle 376"/>
          <p:cNvSpPr>
            <a:spLocks noChangeArrowheads="1"/>
          </p:cNvSpPr>
          <p:nvPr/>
        </p:nvSpPr>
        <p:spPr bwMode="auto">
          <a:xfrm>
            <a:off x="5699125" y="4460875"/>
            <a:ext cx="1058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lighting with</a:t>
            </a:r>
            <a:endParaRPr lang="en-US" altLang="en-US" sz="1600"/>
          </a:p>
        </p:txBody>
      </p:sp>
      <p:sp>
        <p:nvSpPr>
          <p:cNvPr id="6228" name="Rectangle 377"/>
          <p:cNvSpPr>
            <a:spLocks noChangeArrowheads="1"/>
          </p:cNvSpPr>
          <p:nvPr/>
        </p:nvSpPr>
        <p:spPr bwMode="auto">
          <a:xfrm>
            <a:off x="5821363" y="4659313"/>
            <a:ext cx="868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electronic</a:t>
            </a:r>
            <a:endParaRPr lang="en-US" altLang="en-US" sz="1600"/>
          </a:p>
        </p:txBody>
      </p:sp>
      <p:sp>
        <p:nvSpPr>
          <p:cNvPr id="6229" name="Rectangle 378"/>
          <p:cNvSpPr>
            <a:spLocks noChangeArrowheads="1"/>
          </p:cNvSpPr>
          <p:nvPr/>
        </p:nvSpPr>
        <p:spPr bwMode="auto">
          <a:xfrm>
            <a:off x="5573713" y="4859338"/>
            <a:ext cx="1343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high-frequency</a:t>
            </a:r>
            <a:endParaRPr lang="en-US" altLang="en-US" sz="1600"/>
          </a:p>
        </p:txBody>
      </p:sp>
      <p:sp>
        <p:nvSpPr>
          <p:cNvPr id="6230" name="Rectangle 379"/>
          <p:cNvSpPr>
            <a:spLocks noChangeArrowheads="1"/>
          </p:cNvSpPr>
          <p:nvPr/>
        </p:nvSpPr>
        <p:spPr bwMode="auto">
          <a:xfrm>
            <a:off x="5957888" y="5057775"/>
            <a:ext cx="585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000000"/>
                </a:solidFill>
              </a:rPr>
              <a:t>ballast</a:t>
            </a:r>
            <a:endParaRPr lang="en-US" altLang="en-US" sz="1600"/>
          </a:p>
        </p:txBody>
      </p:sp>
      <p:sp>
        <p:nvSpPr>
          <p:cNvPr id="2" name="Rectangle 1"/>
          <p:cNvSpPr/>
          <p:nvPr/>
        </p:nvSpPr>
        <p:spPr>
          <a:xfrm>
            <a:off x="1219200" y="5746529"/>
            <a:ext cx="185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Wilkins (1989)</a:t>
            </a:r>
          </a:p>
        </p:txBody>
      </p:sp>
    </p:spTree>
    <p:extLst>
      <p:ext uri="{BB962C8B-B14F-4D97-AF65-F5344CB8AC3E}">
        <p14:creationId xmlns:p14="http://schemas.microsoft.com/office/powerpoint/2010/main" val="323821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Risk Assessment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60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85800" y="5486400"/>
            <a:ext cx="75009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400" b="1" dirty="0">
                <a:ea typeface="Calibri" pitchFamily="34" charset="0"/>
                <a:cs typeface="Times New Roman" pitchFamily="18" charset="0"/>
              </a:rPr>
              <a:t>Figure 1 Risk Matrix by Hazard.  Greater opacity corresponds to greater certainty</a:t>
            </a:r>
            <a:endParaRPr lang="en-US" altLang="en-US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Rectangle 65"/>
          <p:cNvSpPr>
            <a:spLocks noChangeArrowheads="1"/>
          </p:cNvSpPr>
          <p:nvPr/>
        </p:nvSpPr>
        <p:spPr bwMode="auto">
          <a:xfrm>
            <a:off x="6934200" y="2300288"/>
            <a:ext cx="190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400" b="1">
                <a:ea typeface="Calibri" pitchFamily="34" charset="0"/>
                <a:cs typeface="Times New Roman" pitchFamily="18" charset="0"/>
              </a:rPr>
              <a:t>Table 2 Risk Levels</a:t>
            </a:r>
            <a:endParaRPr lang="en-US" altLang="en-US" sz="14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174" name="Group 30"/>
          <p:cNvGraphicFramePr>
            <a:graphicFrameLocks noGrp="1"/>
          </p:cNvGraphicFramePr>
          <p:nvPr/>
        </p:nvGraphicFramePr>
        <p:xfrm>
          <a:off x="7096125" y="2868613"/>
          <a:ext cx="1831975" cy="1463674"/>
        </p:xfrm>
        <a:graphic>
          <a:graphicData uri="http://schemas.openxmlformats.org/drawingml/2006/table">
            <a:tbl>
              <a:tblPr/>
              <a:tblGrid>
                <a:gridCol w="939800"/>
                <a:gridCol w="892175"/>
              </a:tblGrid>
              <a:tr h="426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Risk Level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 Color code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59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9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Serious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59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40" marB="4574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146" name="Text Box 121"/>
          <p:cNvSpPr txBox="1">
            <a:spLocks noChangeArrowheads="1"/>
          </p:cNvSpPr>
          <p:nvPr/>
        </p:nvSpPr>
        <p:spPr bwMode="auto">
          <a:xfrm>
            <a:off x="304800" y="5791200"/>
            <a:ext cx="8229600" cy="64633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latin typeface="+mn-lt"/>
              </a:rPr>
              <a:t>G, Ryder, R. Altkorn, X. Chen, JA Veitch, M. </a:t>
            </a:r>
            <a:r>
              <a:rPr lang="en-US" dirty="0" err="1" smtClean="0">
                <a:latin typeface="+mn-lt"/>
              </a:rPr>
              <a:t>Poplawski</a:t>
            </a:r>
            <a:r>
              <a:rPr lang="en-US" altLang="en-US" dirty="0" smtClean="0">
                <a:latin typeface="+mn-lt"/>
              </a:rPr>
              <a:t>, </a:t>
            </a:r>
            <a:r>
              <a:rPr lang="en-US" dirty="0">
                <a:latin typeface="+mj-lt"/>
              </a:rPr>
              <a:t>Safety 2012, the 11th World Conference on Injury Prevention and Safety </a:t>
            </a:r>
            <a:r>
              <a:rPr lang="en-US" dirty="0" smtClean="0">
                <a:latin typeface="+mj-lt"/>
              </a:rPr>
              <a:t>Promotion</a:t>
            </a:r>
            <a:endParaRPr lang="en-US" altLang="en-US" dirty="0">
              <a:latin typeface="+mn-lt"/>
            </a:endParaRPr>
          </a:p>
        </p:txBody>
      </p:sp>
      <p:pic>
        <p:nvPicPr>
          <p:cNvPr id="514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143000"/>
            <a:ext cx="6305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LED Drivers and Flicker</a:t>
            </a:r>
            <a:endParaRPr lang="en-US" dirty="0"/>
          </a:p>
        </p:txBody>
      </p:sp>
      <p:pic>
        <p:nvPicPr>
          <p:cNvPr id="19459" name="Picture 4" descr="C:\Users\Brad\AppData\Local\Microsoft\Windows\Temporary Internet Files\Content.IE5\79M19F1Z\MM90030336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7637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ounded Rectangular Callout 5"/>
          <p:cNvSpPr>
            <a:spLocks noChangeArrowheads="1"/>
          </p:cNvSpPr>
          <p:nvPr/>
        </p:nvSpPr>
        <p:spPr bwMode="auto">
          <a:xfrm>
            <a:off x="1066800" y="914400"/>
            <a:ext cx="1447800" cy="1600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461" name="Cloud Callout 7"/>
          <p:cNvSpPr>
            <a:spLocks noChangeArrowheads="1"/>
          </p:cNvSpPr>
          <p:nvPr/>
        </p:nvSpPr>
        <p:spPr bwMode="auto">
          <a:xfrm>
            <a:off x="4724400" y="1219200"/>
            <a:ext cx="3657600" cy="1909763"/>
          </a:xfrm>
          <a:prstGeom prst="cloudCallout">
            <a:avLst>
              <a:gd name="adj1" fmla="val -34810"/>
              <a:gd name="adj2" fmla="val 61222"/>
            </a:avLst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  <a:extLst/>
        </p:spPr>
        <p:txBody>
          <a:bodyPr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cs typeface="Arial" pitchFamily="34" charset="0"/>
              </a:rPr>
              <a:t>What makes LEDs different? Why the concern about flicker?</a:t>
            </a:r>
          </a:p>
        </p:txBody>
      </p:sp>
    </p:spTree>
    <p:extLst>
      <p:ext uri="{BB962C8B-B14F-4D97-AF65-F5344CB8AC3E}">
        <p14:creationId xmlns:p14="http://schemas.microsoft.com/office/powerpoint/2010/main" val="40806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LED Lighting</a:t>
            </a:r>
          </a:p>
          <a:p>
            <a:r>
              <a:rPr lang="en-US" dirty="0" smtClean="0"/>
              <a:t>Flicker in Lighting</a:t>
            </a:r>
          </a:p>
          <a:p>
            <a:r>
              <a:rPr lang="en-US" dirty="0" smtClean="0"/>
              <a:t>LED drivers and flicker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9043-48CE-45FC-A91B-D5205834483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 idx="4294967295"/>
          </p:nvPr>
        </p:nvSpPr>
        <p:spPr>
          <a:xfrm>
            <a:off x="76200" y="271463"/>
            <a:ext cx="8697913" cy="52863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Methods of Driving LEDs – Basic Circuit</a:t>
            </a:r>
          </a:p>
        </p:txBody>
      </p:sp>
      <p:sp>
        <p:nvSpPr>
          <p:cNvPr id="396291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86200"/>
            <a:ext cx="8229600" cy="2362200"/>
          </a:xfrm>
        </p:spPr>
        <p:txBody>
          <a:bodyPr/>
          <a:lstStyle/>
          <a:p>
            <a:r>
              <a:rPr lang="en-US" altLang="en-US" sz="1800"/>
              <a:t>Basic Circuit Advantages </a:t>
            </a:r>
          </a:p>
          <a:p>
            <a:pPr lvl="1"/>
            <a:r>
              <a:rPr lang="en-US" altLang="en-US" sz="1400"/>
              <a:t>Simple and low cost</a:t>
            </a:r>
            <a:endParaRPr lang="en-US" altLang="en-US" sz="1800"/>
          </a:p>
          <a:p>
            <a:endParaRPr lang="en-US" altLang="en-US" sz="1800"/>
          </a:p>
          <a:p>
            <a:r>
              <a:rPr lang="en-US" altLang="en-US" sz="1800"/>
              <a:t>Basic Circuit Disadvantages</a:t>
            </a:r>
          </a:p>
          <a:p>
            <a:pPr lvl="1"/>
            <a:r>
              <a:rPr lang="en-US" altLang="en-US" sz="1400"/>
              <a:t>Lower efficiency due to resistor R</a:t>
            </a:r>
          </a:p>
          <a:p>
            <a:pPr lvl="1"/>
            <a:r>
              <a:rPr lang="en-US" altLang="en-US" sz="1400"/>
              <a:t>Uneven light intensity due to Vf variations from temperature (+/- 20%)</a:t>
            </a:r>
          </a:p>
          <a:p>
            <a:pPr lvl="1"/>
            <a:r>
              <a:rPr lang="en-US" altLang="en-US" sz="1400"/>
              <a:t>Reliability impacted by Vf variations due to temperature – higher temperature causes increase in current causing higher junction temperature of LED</a:t>
            </a:r>
          </a:p>
          <a:p>
            <a:pPr lvl="1"/>
            <a:endParaRPr lang="en-US" altLang="en-US" sz="1400"/>
          </a:p>
          <a:p>
            <a:endParaRPr lang="en-US" altLang="en-US" sz="3000"/>
          </a:p>
        </p:txBody>
      </p:sp>
      <p:pic>
        <p:nvPicPr>
          <p:cNvPr id="39629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060450"/>
            <a:ext cx="86328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203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84488" y="233363"/>
            <a:ext cx="6107112" cy="52863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 Strings of LEDs with 1 Source</a:t>
            </a:r>
          </a:p>
        </p:txBody>
      </p:sp>
      <p:sp>
        <p:nvSpPr>
          <p:cNvPr id="398339" name="Content Placeholder 2"/>
          <p:cNvSpPr>
            <a:spLocks noGrp="1"/>
          </p:cNvSpPr>
          <p:nvPr>
            <p:ph idx="4294967295"/>
          </p:nvPr>
        </p:nvSpPr>
        <p:spPr>
          <a:xfrm>
            <a:off x="609600" y="3581400"/>
            <a:ext cx="8208963" cy="15716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Operate the source as a current source instead of voltage source and regulate string current</a:t>
            </a:r>
          </a:p>
          <a:p>
            <a:r>
              <a:rPr lang="en-US" altLang="en-US"/>
              <a:t>Regulating current = regulating luminous intensity </a:t>
            </a:r>
            <a:r>
              <a:rPr lang="en-US" altLang="en-US" b="0">
                <a:solidFill>
                  <a:schemeClr val="tx1"/>
                </a:solidFill>
              </a:rPr>
              <a:t>(if temperature is constant)</a:t>
            </a:r>
          </a:p>
        </p:txBody>
      </p:sp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447800"/>
            <a:ext cx="27479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24000"/>
            <a:ext cx="2524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45720" bIns="18288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8343" name="Rectangle 6"/>
          <p:cNvSpPr>
            <a:spLocks noChangeArrowheads="1"/>
          </p:cNvSpPr>
          <p:nvPr/>
        </p:nvSpPr>
        <p:spPr bwMode="auto">
          <a:xfrm>
            <a:off x="4002088" y="1030288"/>
            <a:ext cx="1139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45720" bIns="18288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11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98344" name="Rectangle 7"/>
          <p:cNvSpPr>
            <a:spLocks noChangeArrowheads="1"/>
          </p:cNvSpPr>
          <p:nvPr/>
        </p:nvSpPr>
        <p:spPr bwMode="auto">
          <a:xfrm>
            <a:off x="457200" y="2563813"/>
            <a:ext cx="8229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18288" rIns="45720" bIns="18288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zh-CN" sz="1800" b="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Series combination of LEDs with a voltage source (left), with a current source (right)</a:t>
            </a:r>
            <a:endParaRPr lang="en-US" altLang="zh-CN" sz="1800">
              <a:ea typeface="SimSun" pitchFamily="2" charset="-122"/>
              <a:cs typeface="Times New Roman" pitchFamily="18" charset="0"/>
            </a:endParaRPr>
          </a:p>
          <a:p>
            <a:pPr algn="l"/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98345" name="Rectangle 8"/>
          <p:cNvSpPr>
            <a:spLocks noChangeArrowheads="1"/>
          </p:cNvSpPr>
          <p:nvPr/>
        </p:nvSpPr>
        <p:spPr bwMode="auto">
          <a:xfrm>
            <a:off x="4456113" y="4297363"/>
            <a:ext cx="231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45720" bIns="18288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11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3303-214A-4114-9BF4-BD3685068907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92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Basic Concept for LEDs</a:t>
            </a:r>
          </a:p>
          <a:p>
            <a:endParaRPr lang="en-US" sz="2000" dirty="0"/>
          </a:p>
          <a:p>
            <a:pPr algn="ctr"/>
            <a:r>
              <a:rPr lang="en-US" sz="3200" b="1" dirty="0" smtClean="0"/>
              <a:t>Light Output (luminance) is roughly proportional to the LED current.</a:t>
            </a:r>
            <a:endParaRPr lang="en-US" sz="3200" b="1" dirty="0"/>
          </a:p>
        </p:txBody>
      </p:sp>
      <p:pic>
        <p:nvPicPr>
          <p:cNvPr id="24578" name="Picture 2" descr="https://encrypted-tbn3.gstatic.com/images?q=tbn:ANd9GcRsbLFy-QNYRGsFFocBkwbFmyDBcVkwzNoDNKXcHyGimmXTVh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encrypted-tbn0.gstatic.com/images?q=tbn:ANd9GcSGy6bi7UuAiKsNnKDyHN5qIwwIx5JuDRY3AhN1GbH4d5eKnAa0TjlJ8G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43274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BQUEhQWFRQVFxgXFBQUFRcUFBgUGBQVFBcVFxQYHCYeGBkjGhQUHy8gIycpLCwsFx4xNTAqNSYrLCkBCQoKDAwOFAwMFCkYFBgpKSkpKSkpKSkpKSkpKSkpKSkpKSkpKSkpKSkpKSkpKSkpKSkpKSkpKSkpKSkpKSkpKf/AABEIAM8A8wMBIgACEQEDEQH/xAAcAAACAgMBAQAAAAAAAAAAAAAAAQIFBAYHAwj/xABNEAABBAACBgQGDggDCQEAAAABAAIDEQQSBRMhMUFRBgciYTJxgZGSsRcjM0JSVHJzgqGissHRJCU0U5PS4fAUYsMVFjVDRGODwtOj/8QAFgEBAQEAAAAAAAAAAAAAAAAAAAEC/8QAFxEBAQEBAAAAAAAAAAAAAAAAACEBEf/aAAwDAQACEQMRAD8A6diccXPIs76AuhvrzqEQJZnB7PytvmVfj4M8haDRyktcN4dnjpw8RXp0H0XqopiXPfnme7tuLsttY5wA3AZy8+UIMhsx5n0inrjzPnP5q88iPIgpGTnmfOfzQJTzPnV35EeRBSa48z50CY8z51d33IvuQUolPf5/6qWsPM+dXF9yd9yCm1p7/OlrDz+tXV9yM3cgpdYe/wA6WtPf6X9Vd33IvuQUmc8z6X9UnOPf6X9VeX3IvuQUWZ3M+l/VKzzPpFX19yL7kFEHHmfOjWHmfOr2+5K+5BR5zz+tGd39uV5fcjN3IKLWO5/aTEp5/WVe33JX3IKTWHn9opaw8/tFXl9yd9yCh1h5/aKNYeZ9Iq9vuTvuQUkTi7Zm87ik5xa4gnaN+3nsu1dnxLn8THP0jjwXvLI3R9gvJbtgZI3Zwoyu9EINk/25I3YDdcXCz50Kre71D1BCg9tISVL4wfvNP4K26NN9pJ5yPP11+Cp9JD276LvvNV70eHtH03/fKosKRSlSKQRpFKVIpBGkUpUqPSHSLVzPjqIBjWOLpZXM8MOO5sbqAy7yQguqRSYTpBGkUpUikHi3EMLnMDmlzQC5oIzNDrLS4bwDRq144XSkMjsscsb3VdMe1xrnQO7aNqrJtGVLihG0jWYUUdvalc/FE9o73W5vHcRwpShxLZZMIIw/2oOL7jewMGoczKS5oAOYtFd3cgu6RSlSKQRpYY0vDkfIJGlkbi17gbDXCgQSOPabu5rNewEEHcRR8R2FULtHVFimat+QzMLGRdlxjbFhQDH8kxnYPgEBBa4THxy3q3XVX2XN33XhAcisilV6KvXSZddqcjK1+t91zPzZNd2qy5L4bu9W1II0ilKlCeTK1zqLsoJyt2uNAmgOZqkDpFKnxOnJIQTNE0XE+VoZIXHsasFjszG0SZWixY3915UGOk1wilYxpcx72mOQvHYcxrmnMxtH2xtHbx3IM6kUpIpBGkUpUikEaWkYnCvixmNe6gJnRvZRvsjDsjJPLtMct5paz0jb7afmx/qIMRwHq9SEnR39XqQstPTH+7DxO9bVedHXe0X/AJ5N+zc881S4pvt48Th9bVmFhdo2cBpstnGWrJ2uBFDfY9a0yvIMZG+8j2Prfkc11eOjsXtSo4J4pMZEYCxwbFMHmMCgHPgyNcRustcQD8Eq9QKkUmhAlW47BzOMgZIwMkblp7CS3YWktLXDNd3R48VZ0oa0Zst9qrrjV1fnQRw8AYxrRua0NHOgAB6l6KswchjxEkTiS2S5oSSTssCWOz8FxDgOUlDY1ZpnqXIRsLczTzINOB8Qcw+U8kHtSFjtmImLDuLQ5nkOV476th+kiB51sjCb8F7fkuGUjyOY4/SCD1mcQ1xAsgEgbrNbBfjXngcUJYo5Buexrx3BzQ78VHAuNyNJvLIav4LgJB5BnI8iwtBxfomrPvNbD5GSSRD7IagtSi1XzvvCB3+SN33HLIx47UXzvqjlP4IMlYsmMqdkVXmZI8m9wY6JoFcbMn2US+7xjkyQ/aiH4lY8Haxsp+BDEweN75ZHfUIkFlSFjYMlz5Twzhg5dlouvpOd5kYGQua5xOxz3ZeQYDkHkOUu+kgyaXji4S6N7Wuyuc1wa4b2ktIDvITfkUcFOXRCR5oG3i9lRkktv6FX5VLD4i4g99MBGY371u0i73ENq++0FND0aIikjOpbnjLDIyN2svZRc57yXC9tHes+DAyGZssrmEtY9jRG1w8N0bnOJc4/uwABzKWg8z2umfdzHMxhvsRVUTa4Et7Z73kcAs+KUOaHNNg7QeBHMIJITQgSxY9KQuk1bZYzJZGQPaXWN4y3dijY7llhavo1+sdC01CyOVz2QiGYvzAyAZpndkXmLjQ41fMLvDaYgkdljmje43TWva47N+wFU3SP3R3zQ9ciNEHIcOyF+INdmWKZpAZGIn+F2A1rg8MALTtviNq9OkHujvmh65UFdf4epCNWhZarIxLe3fK/rI/JXfR/3H6b/vlU2IO3yn1q66Pe4/Tf94rTJ6dx0kUDnxMEjx4LHOLQdu3aO6159HukEeMi1kdgjZJG7Y+N/Frh6juKtHsBFFaTpzQcuGmGJwhyvG8H3OVvGOUep+9p7kG3jEjOWGwasXucOJae4kAjhY5heeInMbwXe5uppPwH3sJPwXWB3GuBNV+iNMRY+DMzNHIx1OYaEsMwsUR5+5wJ4EhWOGmzhzJGjMBT21bXA2A5t72OAPmIO5BDGtLSJWgktFPaPfR7zQ+E3ePpDijFx5mtkj7Tm9plHY9pHaZfJw3d4aeC9cFE5tsdta2sjybJbydxzNqr4ijvtPC4XJmAPZJtra8G9paDyuyBwut1UGFpOIywtlh7T4yJYeGYgEFh5Z2FzDyzdynNMJYWTRdqqlZzIra2uZYXNrme5Z0OGDLy7i4urgCdprlZs+MlOGBrBTWhosmgKFuJcTXeST5UGJizYjlZ2srgdm243jK6q4U4O+iFOaI62NwF+Ex3ySA4HyOYB9JZdIpBisgImc73rmNB+U1z+HeHj0V56OwZjdNdZXymRlcnMjzWOBzh58qzkUgwBgT/AIbVWLyZb4bNg9QXviYMzoz8B5ce/wBrkZ63jzLIpFIMfUHW59lZMoHG82Y+pq8cBgy187nV7ZIHCj7xsUcYvvtjj5VnIQV8cT2Yc0PbSHuobfbHlzt/IOd9SMVhqhbEy6OWKxwZVOdfDsB3lpWFIpBg48ZskQ9+e0OUTaLvIeyz6axtMe2vZhhuf25u6Bp2t+m6mfJz8lb0vNuHaHF4AzOADnVtIbeUE8hmPnKDEx5LyIR78W8jhFuPiLvBHjcfeqeMlIDY46D37G7NjGisz65NBFDmWjivePDBrnOG9xFk9woAcgNuzmTzUIMLTnvJtzjV7qYPBaPOSeZJ7gA85HNhjAAJqmsbduc47hZ4naST3k7ivWEODBrCLq3EbG8zV8Bus8BtXlh8O5zzJIKItsbd+VvE7NmZ1X3Chzvz93dX/Jadv/dcDu+bBH0j3DtBk4acPbmAIB3WKscHVyO8XwWPiNJgSthaC+R1OcAaEcd0ZHngNhDRvcQa2BxENJaRcHCGEB07he3wI2XWtkrhYNN3uIoUA4j30bo1sLSAS5zjmkkdte99UXOPkAAGwAACgEGUtd0+LlI/7YH1yLY1runD7f8AQb96RBg0hScEKNjE7/KfWrvo37h9N/3lSYnwvKfWFd9GvcPpv9arC0pRkiDgQdoKnSKQaTpjQkmGm/xOFoSAUQ7YyVl3qpDw3dl/vTV2Ni2PQOnY8VHnZbXNOWSJ4qSN9WWPbwPfuIojYrGSIOFHaCtM03oaXDSjE4WhIAAQ40yWMbdTLy45X72nuJCDdKRSrtA6ejxcedltc05ZI37JI5BvY9vA/URtCsqQKkUnSr9KaSdE6FjGZ3TOc0AvyAZY3yEk5TwYRuQZ9IpU2I6R6nWDERlhZE6YZHiQOYwhrgCQ2nAubsIrtDbvr3bpCYOYJMPTXuylzJNYWWCQXtyCm7KJBNEhBZUnSKVRovpC2aZ8YaWgZjG8kEStZIYpHNrcGvFd4c08UFtSKVToTpC3EPlZkLHRucACQc7BI+LWN7s8TxXCu9YUXTIOjne2IkRPiay3ACVsrxGx42dlpu+Owg8UGx0ilSY7pE+C9dCB7XLI3JJnvVMzuaba2rG47Vk4bSUpbmfGxrchd2Zs7t1gZcg9aCypFKii6RSamKZ8AbFLqqLZczxrnMay2lgva9t0ee9euF01JIX5ImZWyvjt02Vx1chYXZMh5EgWguKRSpf9vyO1pihztie9hGtDZXOjNOyx5TvINW4Xs3WrppscfLvQOkqTpFIFSKTpFIMbBaPZFmyg29xe9xJc5zjxLjtNCgBwAAGwLIpOkUgKWsadP6QfkM+9Itopatp8/pB+bb96RBjkIUw3YEKNdQxPheU/grror+z/AEnKmxHh+V34K46Jn9HHyj+CrK4pOkIQJRkiDhRFhTQg0jTehZcNMMThaEgFFrjTJY9+ql5ccr97T3EhbJoDT0eLizstrmnLJG7ZJHIN7HjgfqIohWEkYcCCLBWl6b0JLhphicKQJAMrmu2Ryx79VLyr3r97T3EhBu9Kr0xo+R74JIizNC9zqfmoh0T46tu7w78iegNPR4uLOy2uacskbtkkcg3seOffuIII2FWaDXsb0ekxGtM72NL4HwMEYcQ3WFrnPJdWY2xmyhuO03syxFinOjzOiY1rgXmPM5zwAewA4U0E1tsnZ5VbJIMfSET3RPbE4MkLSGPIsNcRQdXGt/kVRH0XMf8Ah9VM/wDRyAxrxHl1RGR7CWMDiS3bZPhNBK2BCDV5uiTzGAyUMfnxAc8A7cPiJnyPYNux4BaQ7g5t8V64zopmGIa0tayX/DBraNNZAW23xENoLY0IKbGdGYTDM2KNjHyRSRh+WyA9pG/fV0SByXjo/QjmAjU4VlxlmeJpD9or4I2cTtV+hBrcPQ5jIMO1gY2aEwEygHbqyzWUP8zQ8bfhJYXo45kj3arCvzTPlEj2nWgPkLwLyna26G3gFsiEGs6T6NyS60OZhpDJnDJ5I6mY115R2W9osugcwJocVscEWVrWkk0ALO80Ks969EkDpFIQgKRSEICkUhCApalp4/pTvmm/ekW2rUdOH9Lf8y370iCId6h6kKNeoepCjR4n3T0vwVt0R/Zh8o+pqp8Y7t+l+Ctuhv7MPlH1NVZXqEIQCEIQCjJGHCiLBUkINJ03oSXDTDFYQgSAZXNdsjljG0RScq25X72k8iVf6K6TRT4d0zcw1eYSxEe2xvaLdG5g99yrfYIsFWskYcCDtBWh9Kui72F8uHNF7DFI26ZLEQW6qQ0aIDjlfXZJ4jYA2s9IIw1ziHZWxulLgA5pYzwqc0kFw4jesXDdMcO/KAXgukjjAcwg5pWGSO+4taTfnVT0M0Zh5ME6KGSbV5JIXwyFgkhdISZGOAYKfZ2E2KojYVmwdA4WVkkla4PjkDhqhTomPjZ2RHk3PNkts7LOwILB/SSIZrzdidmGPZPuz8mUDmPbG7d21LR3SaGZj3szhkYcXOcwgU0ua6uJosd5l4joizPmMkpGtZO5hLMr542ta2R1MDgew0kAhtjcvTRPRluHY5scj6cHbxEHAuc55cHtjDiQXGsxIHJB4/76QZI31LUpIi9rPapmszC/e5dt9xG8Us1+nohiGYck6x7czRlNVTiAXbg4hjyG7yGnkqtvQOEEEPkzCR0t5YaL3RiInV6rV+CODRZJJsr3k6GxOk1pdIZdYyUS5gHAxtaxrQA3Llyggivfu5oMnF9JYo5JWVI50LM8mSNzw1pGYXW8loJocuexeLOmGHc5rWF0mdzmsMbHPa7IGF7mkeE1usaCRxvkayJNANdim4kucXsBDG9jKA5uUiw3OW8cpcW3tq1hO6FxGGCHPJkgdmaPa7JDxIDmyW0g7LZlNEjigl/vpDRJbMKkERDonN9tIsM27Log+VObprhWF7XPIcx0THMLTmzTAGOhxsHaeFG6pPF9Eo5GvGd4z4j/ABFgRmpAwMoB7C0toDYQVCToXC5r8xc57zetIYJG22FpDaaGgEQM2VzqkFjorTLMQHGPNla4tzOaWtcQS05Sd9FpCz1WaJ0AzDvle1znOmLS8uyCy2wDTGtBdTqLjbjQsmgrNAIQhAJJoQJNCECWm6ad+mzd0Lf/AHK3JaLpd/6fiO6Jg+y4/igyD+A9SF5vk2+b1IUaPH+6GvguPqWZ0FklOEs5dskgAo7A15jAsHaTkzfSrgucdcWnJ8M+AwSGPPrA6g02AYyLzA7rK5wzp9jm7pztNn2uE7fKxVl9W55f8vmd+aM8v+TzO/NfKw6xcf8AGP8A8of/AJqTusfHn/nD+DCP/RB9TZ5f8nmd+aeeXkz7S+WB1lY7drh/Ci/kUvZNx/75v8KL+VB9TZ5OTfrSzy8mfaXy63rRx/71h8cTPwCm3rXx/wANn8Mfmg+n9ZJyb9pQkMhFFrCDw7S+ZR1sY/4bPRP8yketvH/CZ5n/AM6DtGkNFSwT/wCIh7Eg2HL4MjBuilB2Ecnb28DWxX2juk+uiMnYjyAmaOUubJHQs5gN7a2hw2Ebl88eyxjubD4xJ/8ARebutLGbfc9uw0JBY5bJNo7kHTfZsxLnuDNHvLQdhLiDXA+XfSyMJ1s46V+SLRrnu4hpPZ+USaaO8kLkR6w8Qf8Alweg/wCvt7VIdYmIG5kNcsjwD5M6DtkvWLiIwTO3BQkb2f4h80g8bIGvpVUvXTIPBijf3huIA+0wH6lyQ9Ppzs1WH/hu/nUD04m36rD+SN386DscfWziX+5wYZzuDDM6Jx8QmDAfIV4aQ638dhzU2jSzk4lxYeGx4tvLjtsc1yM9Npv3WH/hu/nXtH1i4popuRo4tbrGt5+CJKQdX0L13ySYiKOfCaqJ7g101uIZewE7N1kWeF2uqa49y+Tv9+J7vJBfPVknzlys29bekBsEv2pfVrEH1BrvEgS+JfMA63tI/vvrl/GRA64NJfvvv/zoPqDWI1i+X/Zf0l+/P2v5kz1w6S/f/UfzQfT+tRrF8v8AswaT+MHzfmUj1waT+Mn0Qg+otYlrPF5/6L5d9l/Snxk+iw+sKQ64tKfGT/Dj/lQfT7pD3ef+i0TSQJ0jifm2HZVe57ufAedcaHXBpT4yf4cf8qyujXTPGYzSEDJ8Q/LK8NflbGwkVQohmw7Ag6/KNv8AfJCc2xxQsq5z17+FhfHL/pLl8MQILnbgQB3uO4X4guo9fHhYXxy/6S5zBhtZhX5RbopA9wG/VOaGl3iDgPSVZZ2ipcIWOE7nMdmA7McZAbW12V7S5+2xWZp3eSnxkbQewbbew0Rbb2OynaN20WaKXteQ2DnJPvhfd2fWvOWQGqN7Bv4XXZHiVHmkmSmEBSQCYKCgSAUEJgIEgtQmSgSCnaSAQUJ0gSYCVKbq4bfqQRRSEIG0cEUkEWgLQhCAtFJUpUg9MPBmPIAWTyC2DQuhopIjLIWRx59W2STWOJflLzbYz2Rlrb3jetcJOQ13X4tqzMFgmSNkcZAwtALI9pc95c1uVlA8CXeRESx2Ca0Ww2CLaReVzQaJaXAHYbBBFhWXQAfrPCfOt/EqoiLnDKSajaaJ2ZW7dnlLvOVb9AP+KYQf91v4orvk7e0UIxJ7ZQornXXxvwvjl/01yzC4t0Tw5hojygg7CHDiDupdV6+BswvypfVGuRkqoyMRNG4lwjyX71juwPEHAuA7rXgXcgB3JJlBFSSTtAAIQkUDCLSRdoCkwkmgEWgORaAKNyRTQBTJSvagIBNIlGVAwEj3J7UkAShFplAk0JIJRSUeB5g7iORHJe79W5uwvbt8Gg8DxOzA894WMU0HprKaWtujWa95rdaver4frTCfOj1Fa+FsHV//AMUwnzrfUUHecX4bv74ITxR7Z/vghGuuf9e47OG+XJ6mLkVLrXXrJ+yt75TfiDB+K5KN6MkhMoBQFIQCgFAAoQmQgEHciqSpAwkhFoHSysDgzIdzsg8NzRdCid52Dcd/JYoVrAA3DOPteYuDSMzi+tpsN3DwavZ4Xeg94ixsTnNaCGbS4sa53hAbeAFuAWdBg3SQCV0Ub2OB2hjWuFOIPg0b2cLVEzHHI9u4ObVeUGj5QFnaP0qWQBnIkeQnMrjGqzEQN8Jlll1t3g8iQvAC1aRMa6R7SWtD2E240A5ozCqB2ndXeqoFRvBSKQhA6SCdotAICQTpAWkmFEoHSCnSQQC2Hq/P6zwnzzfxWvlX3QEfrPCfOt/E/gg75ivDP98ELyxrzrHf3wCEHPuvU9rC/wDl/wBNcqyrqfXl4eG/8v8AprltIIgItSSIQIhFqRCKQRQ4KVIIQRAtFJhqlVIIZU01GkACtk0MzXYSSIGQuYc4Y2HO0bQATI3tNuyNoI3LXKXtg8W6N2ZhIO7YS2xysEHkiabsG4GiCNtEEUb5VzVhjMCY8p3B7Q7aKHC/WF74zTUchzNBYSO0JHOlt3viH0DtNnbt21ZXjitLWAC62jYGgO3UBQLrAFDgEQ9HnI2Wcucym5IexmzOfYNOJAbQDtotUwWRicU5+wk5W3lbfZaO4c93jWPaNEmEBFoGQk1SpIIEU2hO0bkCARSYaghBFNOkEIFSvugQ/WeE+eb+KoaWwdA2/rLC/Ot/EoO440+2O/vgmli3DO7xoQaF13NuTCjidb641zY4U+Jd76X9D48ZKzWPcx0RcG5K41d2COAWv+xVD+/k8zf5U4m9ciMPJR1Xcuujqlh/fv8AQb+Sl7EkPxh/oN/JCuQ6ojglqF2AdUEPxh/ot/JHsQQ/GH+g1CuQGFRbCatdhd1PQn/qJPQao+w/D8Yf6DUK4/kophh3c1172IoL/aH+g1I9UcPxh/oNVK5DqySh0P8AVdd9iKD4xJ6DUexBB8Yk9Bqh3XIdSeSDH3Lrx6osP8Yk9BqgeqKD4zJ6DVSuSZECM8l1odUsIP7TJ6DUvYlg+MP9BqHdcnLFEMPBda9iSH4y/wAsbT+Kkep+A/8AUP8AJGPzQ7rkeRGRddb1OwfGX/w2qR6nYPjMnoNUK5BkTpddPU9B8Zk9Bqgep+D4xJ6LfyVK5IGJtbzXWvYhg+MP9BqY6nofjEnot/JCuTZDtTbFx4LrPsPw/GH+i38lL2IIf37/AEG/koVyLV/2EzGutO6oIr/aH+gEew/F8Zf/AAx+apXJRHzWwdAYv1lhe6T1NcVvJ6no/jLv4YP4rP0D1ZMw2IjmE7n6skhurDbJaW77PNCthxgGdyFfjow53aJaCdtb/Fu7kK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BQUEhQWFRQVFxgXFBQUFRcUFBgUGBQVFBcVFxQYHCYeGBkjGhQUHy8gIycpLCwsFx4xNTAqNSYrLCkBCQoKDAwOFAwMFCkYFBgpKSkpKSkpKSkpKSkpKSkpKSkpKSkpKSkpKSkpKSkpKSkpKSkpKSkpKSkpKSkpKSkpKf/AABEIAM8A8wMBIgACEQEDEQH/xAAcAAACAgMBAQAAAAAAAAAAAAAAAQIFBAYHAwj/xABNEAABBAACBgQGDggDCQEAAAABAAIDEQQSBRMhMUFRBgciYTJxgZGSsRcjM0JSVHJzgqGissHRJCU0U5PS4fAUYsMVFjVDRGODwtOj/8QAFgEBAQEAAAAAAAAAAAAAAAAAAAEC/8QAFxEBAQEBAAAAAAAAAAAAAAAAACEBEf/aAAwDAQACEQMRAD8A6diccXPIs76AuhvrzqEQJZnB7PytvmVfj4M8haDRyktcN4dnjpw8RXp0H0XqopiXPfnme7tuLsttY5wA3AZy8+UIMhsx5n0inrjzPnP5q88iPIgpGTnmfOfzQJTzPnV35EeRBSa48z50CY8z51d33IvuQUolPf5/6qWsPM+dXF9yd9yCm1p7/OlrDz+tXV9yM3cgpdYe/wA6WtPf6X9Vd33IvuQUmc8z6X9UnOPf6X9VeX3IvuQUWZ3M+l/VKzzPpFX19yL7kFEHHmfOjWHmfOr2+5K+5BR5zz+tGd39uV5fcjN3IKLWO5/aTEp5/WVe33JX3IKTWHn9opaw8/tFXl9yd9yCh1h5/aKNYeZ9Iq9vuTvuQUkTi7Zm87ik5xa4gnaN+3nsu1dnxLn8THP0jjwXvLI3R9gvJbtgZI3Zwoyu9EINk/25I3YDdcXCz50Kre71D1BCg9tISVL4wfvNP4K26NN9pJ5yPP11+Cp9JD276LvvNV70eHtH03/fKosKRSlSKQRpFKVIpBGkUpUqPSHSLVzPjqIBjWOLpZXM8MOO5sbqAy7yQguqRSYTpBGkUpUikHi3EMLnMDmlzQC5oIzNDrLS4bwDRq144XSkMjsscsb3VdMe1xrnQO7aNqrJtGVLihG0jWYUUdvalc/FE9o73W5vHcRwpShxLZZMIIw/2oOL7jewMGoczKS5oAOYtFd3cgu6RSlSKQRpYY0vDkfIJGlkbi17gbDXCgQSOPabu5rNewEEHcRR8R2FULtHVFimat+QzMLGRdlxjbFhQDH8kxnYPgEBBa4THxy3q3XVX2XN33XhAcisilV6KvXSZddqcjK1+t91zPzZNd2qy5L4bu9W1II0ilKlCeTK1zqLsoJyt2uNAmgOZqkDpFKnxOnJIQTNE0XE+VoZIXHsasFjszG0SZWixY3915UGOk1wilYxpcx72mOQvHYcxrmnMxtH2xtHbx3IM6kUpIpBGkUpUikEaWkYnCvixmNe6gJnRvZRvsjDsjJPLtMct5paz0jb7afmx/qIMRwHq9SEnR39XqQstPTH+7DxO9bVedHXe0X/AJ5N+zc881S4pvt48Th9bVmFhdo2cBpstnGWrJ2uBFDfY9a0yvIMZG+8j2Prfkc11eOjsXtSo4J4pMZEYCxwbFMHmMCgHPgyNcRustcQD8Eq9QKkUmhAlW47BzOMgZIwMkblp7CS3YWktLXDNd3R48VZ0oa0Zst9qrrjV1fnQRw8AYxrRua0NHOgAB6l6KswchjxEkTiS2S5oSSTssCWOz8FxDgOUlDY1ZpnqXIRsLczTzINOB8Qcw+U8kHtSFjtmImLDuLQ5nkOV476th+kiB51sjCb8F7fkuGUjyOY4/SCD1mcQ1xAsgEgbrNbBfjXngcUJYo5Buexrx3BzQ78VHAuNyNJvLIav4LgJB5BnI8iwtBxfomrPvNbD5GSSRD7IagtSi1XzvvCB3+SN33HLIx47UXzvqjlP4IMlYsmMqdkVXmZI8m9wY6JoFcbMn2US+7xjkyQ/aiH4lY8Haxsp+BDEweN75ZHfUIkFlSFjYMlz5Twzhg5dlouvpOd5kYGQua5xOxz3ZeQYDkHkOUu+kgyaXji4S6N7Wuyuc1wa4b2ktIDvITfkUcFOXRCR5oG3i9lRkktv6FX5VLD4i4g99MBGY371u0i73ENq++0FND0aIikjOpbnjLDIyN2svZRc57yXC9tHes+DAyGZssrmEtY9jRG1w8N0bnOJc4/uwABzKWg8z2umfdzHMxhvsRVUTa4Et7Z73kcAs+KUOaHNNg7QeBHMIJITQgSxY9KQuk1bZYzJZGQPaXWN4y3dijY7llhavo1+sdC01CyOVz2QiGYvzAyAZpndkXmLjQ41fMLvDaYgkdljmje43TWva47N+wFU3SP3R3zQ9ciNEHIcOyF+INdmWKZpAZGIn+F2A1rg8MALTtviNq9OkHujvmh65UFdf4epCNWhZarIxLe3fK/rI/JXfR/3H6b/vlU2IO3yn1q66Pe4/Tf94rTJ6dx0kUDnxMEjx4LHOLQdu3aO6159HukEeMi1kdgjZJG7Y+N/Frh6juKtHsBFFaTpzQcuGmGJwhyvG8H3OVvGOUep+9p7kG3jEjOWGwasXucOJae4kAjhY5heeInMbwXe5uppPwH3sJPwXWB3GuBNV+iNMRY+DMzNHIx1OYaEsMwsUR5+5wJ4EhWOGmzhzJGjMBT21bXA2A5t72OAPmIO5BDGtLSJWgktFPaPfR7zQ+E3ePpDijFx5mtkj7Tm9plHY9pHaZfJw3d4aeC9cFE5tsdta2sjybJbydxzNqr4ijvtPC4XJmAPZJtra8G9paDyuyBwut1UGFpOIywtlh7T4yJYeGYgEFh5Z2FzDyzdynNMJYWTRdqqlZzIra2uZYXNrme5Z0OGDLy7i4urgCdprlZs+MlOGBrBTWhosmgKFuJcTXeST5UGJizYjlZ2srgdm243jK6q4U4O+iFOaI62NwF+Ex3ySA4HyOYB9JZdIpBisgImc73rmNB+U1z+HeHj0V56OwZjdNdZXymRlcnMjzWOBzh58qzkUgwBgT/AIbVWLyZb4bNg9QXviYMzoz8B5ce/wBrkZ63jzLIpFIMfUHW59lZMoHG82Y+pq8cBgy187nV7ZIHCj7xsUcYvvtjj5VnIQV8cT2Yc0PbSHuobfbHlzt/IOd9SMVhqhbEy6OWKxwZVOdfDsB3lpWFIpBg48ZskQ9+e0OUTaLvIeyz6axtMe2vZhhuf25u6Bp2t+m6mfJz8lb0vNuHaHF4AzOADnVtIbeUE8hmPnKDEx5LyIR78W8jhFuPiLvBHjcfeqeMlIDY46D37G7NjGisz65NBFDmWjivePDBrnOG9xFk9woAcgNuzmTzUIMLTnvJtzjV7qYPBaPOSeZJ7gA85HNhjAAJqmsbduc47hZ4naST3k7ivWEODBrCLq3EbG8zV8Bus8BtXlh8O5zzJIKItsbd+VvE7NmZ1X3Chzvz93dX/Jadv/dcDu+bBH0j3DtBk4acPbmAIB3WKscHVyO8XwWPiNJgSthaC+R1OcAaEcd0ZHngNhDRvcQa2BxENJaRcHCGEB07he3wI2XWtkrhYNN3uIoUA4j30bo1sLSAS5zjmkkdte99UXOPkAAGwAACgEGUtd0+LlI/7YH1yLY1runD7f8AQb96RBg0hScEKNjE7/KfWrvo37h9N/3lSYnwvKfWFd9GvcPpv9arC0pRkiDgQdoKnSKQaTpjQkmGm/xOFoSAUQ7YyVl3qpDw3dl/vTV2Ni2PQOnY8VHnZbXNOWSJ4qSN9WWPbwPfuIojYrGSIOFHaCtM03oaXDSjE4WhIAAQ40yWMbdTLy45X72nuJCDdKRSrtA6ejxcedltc05ZI37JI5BvY9vA/URtCsqQKkUnSr9KaSdE6FjGZ3TOc0AvyAZY3yEk5TwYRuQZ9IpU2I6R6nWDERlhZE6YZHiQOYwhrgCQ2nAubsIrtDbvr3bpCYOYJMPTXuylzJNYWWCQXtyCm7KJBNEhBZUnSKVRovpC2aZ8YaWgZjG8kEStZIYpHNrcGvFd4c08UFtSKVToTpC3EPlZkLHRucACQc7BI+LWN7s8TxXCu9YUXTIOjne2IkRPiay3ACVsrxGx42dlpu+Owg8UGx0ilSY7pE+C9dCB7XLI3JJnvVMzuaba2rG47Vk4bSUpbmfGxrchd2Zs7t1gZcg9aCypFKii6RSamKZ8AbFLqqLZczxrnMay2lgva9t0ee9euF01JIX5ImZWyvjt02Vx1chYXZMh5EgWguKRSpf9vyO1pihztie9hGtDZXOjNOyx5TvINW4Xs3WrppscfLvQOkqTpFIFSKTpFIMbBaPZFmyg29xe9xJc5zjxLjtNCgBwAAGwLIpOkUgKWsadP6QfkM+9Itopatp8/pB+bb96RBjkIUw3YEKNdQxPheU/grror+z/AEnKmxHh+V34K46Jn9HHyj+CrK4pOkIQJRkiDhRFhTQg0jTehZcNMMThaEgFFrjTJY9+ql5ccr97T3EhbJoDT0eLizstrmnLJG7ZJHIN7HjgfqIohWEkYcCCLBWl6b0JLhphicKQJAMrmu2Ryx79VLyr3r97T3EhBu9Kr0xo+R74JIizNC9zqfmoh0T46tu7w78iegNPR4uLOy2uacskbtkkcg3seOffuIII2FWaDXsb0ekxGtM72NL4HwMEYcQ3WFrnPJdWY2xmyhuO03syxFinOjzOiY1rgXmPM5zwAewA4U0E1tsnZ5VbJIMfSET3RPbE4MkLSGPIsNcRQdXGt/kVRH0XMf8Ah9VM/wDRyAxrxHl1RGR7CWMDiS3bZPhNBK2BCDV5uiTzGAyUMfnxAc8A7cPiJnyPYNux4BaQ7g5t8V64zopmGIa0tayX/DBraNNZAW23xENoLY0IKbGdGYTDM2KNjHyRSRh+WyA9pG/fV0SByXjo/QjmAjU4VlxlmeJpD9or4I2cTtV+hBrcPQ5jIMO1gY2aEwEygHbqyzWUP8zQ8bfhJYXo45kj3arCvzTPlEj2nWgPkLwLyna26G3gFsiEGs6T6NyS60OZhpDJnDJ5I6mY115R2W9osugcwJocVscEWVrWkk0ALO80Ks969EkDpFIQgKRSEICkUhCApalp4/pTvmm/ekW2rUdOH9Lf8y370iCId6h6kKNeoepCjR4n3T0vwVt0R/Zh8o+pqp8Y7t+l+Ctuhv7MPlH1NVZXqEIQCEIQCjJGHCiLBUkINJ03oSXDTDFYQgSAZXNdsjljG0RScq25X72k8iVf6K6TRT4d0zcw1eYSxEe2xvaLdG5g99yrfYIsFWskYcCDtBWh9Kui72F8uHNF7DFI26ZLEQW6qQ0aIDjlfXZJ4jYA2s9IIw1ziHZWxulLgA5pYzwqc0kFw4jesXDdMcO/KAXgukjjAcwg5pWGSO+4taTfnVT0M0Zh5ME6KGSbV5JIXwyFgkhdISZGOAYKfZ2E2KojYVmwdA4WVkkla4PjkDhqhTomPjZ2RHk3PNkts7LOwILB/SSIZrzdidmGPZPuz8mUDmPbG7d21LR3SaGZj3szhkYcXOcwgU0ua6uJosd5l4joizPmMkpGtZO5hLMr542ta2R1MDgew0kAhtjcvTRPRluHY5scj6cHbxEHAuc55cHtjDiQXGsxIHJB4/76QZI31LUpIi9rPapmszC/e5dt9xG8Us1+nohiGYck6x7czRlNVTiAXbg4hjyG7yGnkqtvQOEEEPkzCR0t5YaL3RiInV6rV+CODRZJJsr3k6GxOk1pdIZdYyUS5gHAxtaxrQA3Llyggivfu5oMnF9JYo5JWVI50LM8mSNzw1pGYXW8loJocuexeLOmGHc5rWF0mdzmsMbHPa7IGF7mkeE1usaCRxvkayJNANdim4kucXsBDG9jKA5uUiw3OW8cpcW3tq1hO6FxGGCHPJkgdmaPa7JDxIDmyW0g7LZlNEjigl/vpDRJbMKkERDonN9tIsM27Log+VObprhWF7XPIcx0THMLTmzTAGOhxsHaeFG6pPF9Eo5GvGd4z4j/ABFgRmpAwMoB7C0toDYQVCToXC5r8xc57zetIYJG22FpDaaGgEQM2VzqkFjorTLMQHGPNla4tzOaWtcQS05Sd9FpCz1WaJ0AzDvle1znOmLS8uyCy2wDTGtBdTqLjbjQsmgrNAIQhAJJoQJNCECWm6ad+mzd0Lf/AHK3JaLpd/6fiO6Jg+y4/igyD+A9SF5vk2+b1IUaPH+6GvguPqWZ0FklOEs5dskgAo7A15jAsHaTkzfSrgucdcWnJ8M+AwSGPPrA6g02AYyLzA7rK5wzp9jm7pztNn2uE7fKxVl9W55f8vmd+aM8v+TzO/NfKw6xcf8AGP8A8of/AJqTusfHn/nD+DCP/RB9TZ5f8nmd+aeeXkz7S+WB1lY7drh/Ci/kUvZNx/75v8KL+VB9TZ5OTfrSzy8mfaXy63rRx/71h8cTPwCm3rXx/wANn8Mfmg+n9ZJyb9pQkMhFFrCDw7S+ZR1sY/4bPRP8yketvH/CZ5n/AM6DtGkNFSwT/wCIh7Eg2HL4MjBuilB2Ecnb28DWxX2juk+uiMnYjyAmaOUubJHQs5gN7a2hw2Ebl88eyxjubD4xJ/8ARebutLGbfc9uw0JBY5bJNo7kHTfZsxLnuDNHvLQdhLiDXA+XfSyMJ1s46V+SLRrnu4hpPZ+USaaO8kLkR6w8Qf8Alweg/wCvt7VIdYmIG5kNcsjwD5M6DtkvWLiIwTO3BQkb2f4h80g8bIGvpVUvXTIPBijf3huIA+0wH6lyQ9Ppzs1WH/hu/nUD04m36rD+SN386DscfWziX+5wYZzuDDM6Jx8QmDAfIV4aQ638dhzU2jSzk4lxYeGx4tvLjtsc1yM9Npv3WH/hu/nXtH1i4popuRo4tbrGt5+CJKQdX0L13ySYiKOfCaqJ7g101uIZewE7N1kWeF2uqa49y+Tv9+J7vJBfPVknzlys29bekBsEv2pfVrEH1BrvEgS+JfMA63tI/vvrl/GRA64NJfvvv/zoPqDWI1i+X/Zf0l+/P2v5kz1w6S/f/UfzQfT+tRrF8v8AswaT+MHzfmUj1waT+Mn0Qg+otYlrPF5/6L5d9l/Snxk+iw+sKQ64tKfGT/Dj/lQfT7pD3ef+i0TSQJ0jifm2HZVe57ufAedcaHXBpT4yf4cf8qyujXTPGYzSEDJ8Q/LK8NflbGwkVQohmw7Ag6/KNv8AfJCc2xxQsq5z17+FhfHL/pLl8MQILnbgQB3uO4X4guo9fHhYXxy/6S5zBhtZhX5RbopA9wG/VOaGl3iDgPSVZZ2ipcIWOE7nMdmA7McZAbW12V7S5+2xWZp3eSnxkbQewbbew0Rbb2OynaN20WaKXteQ2DnJPvhfd2fWvOWQGqN7Bv4XXZHiVHmkmSmEBSQCYKCgSAUEJgIEgtQmSgSCnaSAQUJ0gSYCVKbq4bfqQRRSEIG0cEUkEWgLQhCAtFJUpUg9MPBmPIAWTyC2DQuhopIjLIWRx59W2STWOJflLzbYz2Rlrb3jetcJOQ13X4tqzMFgmSNkcZAwtALI9pc95c1uVlA8CXeRESx2Ca0Ww2CLaReVzQaJaXAHYbBBFhWXQAfrPCfOt/EqoiLnDKSajaaJ2ZW7dnlLvOVb9AP+KYQf91v4orvk7e0UIxJ7ZQornXXxvwvjl/01yzC4t0Tw5hojygg7CHDiDupdV6+BswvypfVGuRkqoyMRNG4lwjyX71juwPEHAuA7rXgXcgB3JJlBFSSTtAAIQkUDCLSRdoCkwkmgEWgORaAKNyRTQBTJSvagIBNIlGVAwEj3J7UkAShFplAk0JIJRSUeB5g7iORHJe79W5uwvbt8Gg8DxOzA894WMU0HprKaWtujWa95rdaver4frTCfOj1Fa+FsHV//AMUwnzrfUUHecX4bv74ITxR7Z/vghGuuf9e47OG+XJ6mLkVLrXXrJ+yt75TfiDB+K5KN6MkhMoBQFIQCgFAAoQmQgEHciqSpAwkhFoHSysDgzIdzsg8NzRdCid52Dcd/JYoVrAA3DOPteYuDSMzi+tpsN3DwavZ4Xeg94ixsTnNaCGbS4sa53hAbeAFuAWdBg3SQCV0Ub2OB2hjWuFOIPg0b2cLVEzHHI9u4ObVeUGj5QFnaP0qWQBnIkeQnMrjGqzEQN8Jlll1t3g8iQvAC1aRMa6R7SWtD2E240A5ozCqB2ndXeqoFRvBSKQhA6SCdotAICQTpAWkmFEoHSCnSQQC2Hq/P6zwnzzfxWvlX3QEfrPCfOt/E/gg75ivDP98ELyxrzrHf3wCEHPuvU9rC/wDl/wBNcqyrqfXl4eG/8v8AprltIIgItSSIQIhFqRCKQRQ4KVIIQRAtFJhqlVIIZU01GkACtk0MzXYSSIGQuYc4Y2HO0bQATI3tNuyNoI3LXKXtg8W6N2ZhIO7YS2xysEHkiabsG4GiCNtEEUb5VzVhjMCY8p3B7Q7aKHC/WF74zTUchzNBYSO0JHOlt3viH0DtNnbt21ZXjitLWAC62jYGgO3UBQLrAFDgEQ9HnI2Wcucym5IexmzOfYNOJAbQDtotUwWRicU5+wk5W3lbfZaO4c93jWPaNEmEBFoGQk1SpIIEU2hO0bkCARSYaghBFNOkEIFSvugQ/WeE+eb+KoaWwdA2/rLC/Ot/EoO440+2O/vgmli3DO7xoQaF13NuTCjidb641zY4U+Jd76X9D48ZKzWPcx0RcG5K41d2COAWv+xVD+/k8zf5U4m9ciMPJR1Xcuujqlh/fv8AQb+Sl7EkPxh/oN/JCuQ6ojglqF2AdUEPxh/ot/JHsQQ/GH+g1CuQGFRbCatdhd1PQn/qJPQao+w/D8Yf6DUK4/kophh3c1172IoL/aH+g1I9UcPxh/oNVK5DqySh0P8AVdd9iKD4xJ6DUexBB8Yk9Bqh3XIdSeSDH3Lrx6osP8Yk9BqgeqKD4zJ6DVSuSZECM8l1odUsIP7TJ6DUvYlg+MP9BqHdcnLFEMPBda9iSH4y/wAsbT+Kkep+A/8AUP8AJGPzQ7rkeRGRddb1OwfGX/w2qR6nYPjMnoNUK5BkTpddPU9B8Zk9Bqgep+D4xJ6LfyVK5IGJtbzXWvYhg+MP9BqY6nofjEnot/JCuTZDtTbFx4LrPsPw/GH+i38lL2IIf37/AEG/koVyLV/2EzGutO6oIr/aH+gEew/F8Zf/AAx+apXJRHzWwdAYv1lhe6T1NcVvJ6no/jLv4YP4rP0D1ZMw2IjmE7n6skhurDbJaW77PNCthxgGdyFfjow53aJaCdtb/Fu7kKK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6" name="Picture 10" descr="http://d31erm66v9u4gr.cloudfront.net/sites/default/files/imagecache/product_full/images/2012/02/blue-sea-systems-pn-8005-dc-ammeter-analog-25a-44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4186"/>
            <a:ext cx="2035322" cy="17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0"/>
          <p:cNvGrpSpPr>
            <a:grpSpLocks/>
          </p:cNvGrpSpPr>
          <p:nvPr/>
        </p:nvGrpSpPr>
        <p:grpSpPr bwMode="auto">
          <a:xfrm>
            <a:off x="304800" y="1295400"/>
            <a:ext cx="8501063" cy="2649538"/>
            <a:chOff x="144" y="816"/>
            <a:chExt cx="5601" cy="2294"/>
          </a:xfrm>
        </p:grpSpPr>
        <p:grpSp>
          <p:nvGrpSpPr>
            <p:cNvPr id="20486" name="Group 44"/>
            <p:cNvGrpSpPr>
              <a:grpSpLocks/>
            </p:cNvGrpSpPr>
            <p:nvPr/>
          </p:nvGrpSpPr>
          <p:grpSpPr bwMode="auto">
            <a:xfrm>
              <a:off x="5124" y="816"/>
              <a:ext cx="621" cy="1968"/>
              <a:chOff x="5124" y="816"/>
              <a:chExt cx="621" cy="1968"/>
            </a:xfrm>
          </p:grpSpPr>
          <p:sp>
            <p:nvSpPr>
              <p:cNvPr id="20504" name="Line 17"/>
              <p:cNvSpPr>
                <a:spLocks noChangeShapeType="1"/>
              </p:cNvSpPr>
              <p:nvPr/>
            </p:nvSpPr>
            <p:spPr bwMode="auto">
              <a:xfrm flipV="1">
                <a:off x="5124" y="816"/>
                <a:ext cx="24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18"/>
              <p:cNvSpPr>
                <a:spLocks noChangeShapeType="1"/>
              </p:cNvSpPr>
              <p:nvPr/>
            </p:nvSpPr>
            <p:spPr bwMode="auto">
              <a:xfrm flipV="1">
                <a:off x="5172" y="1296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19"/>
              <p:cNvSpPr>
                <a:spLocks noChangeShapeType="1"/>
              </p:cNvSpPr>
              <p:nvPr/>
            </p:nvSpPr>
            <p:spPr bwMode="auto">
              <a:xfrm>
                <a:off x="5124" y="2544"/>
                <a:ext cx="192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20"/>
              <p:cNvSpPr>
                <a:spLocks noChangeShapeType="1"/>
              </p:cNvSpPr>
              <p:nvPr/>
            </p:nvSpPr>
            <p:spPr bwMode="auto">
              <a:xfrm>
                <a:off x="5172" y="2112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Text Box 21"/>
              <p:cNvSpPr txBox="1">
                <a:spLocks noChangeArrowheads="1"/>
              </p:cNvSpPr>
              <p:nvPr/>
            </p:nvSpPr>
            <p:spPr bwMode="auto">
              <a:xfrm>
                <a:off x="5172" y="1680"/>
                <a:ext cx="57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LIGHT</a:t>
                </a:r>
              </a:p>
            </p:txBody>
          </p:sp>
        </p:grpSp>
        <p:grpSp>
          <p:nvGrpSpPr>
            <p:cNvPr id="20487" name="Group 43"/>
            <p:cNvGrpSpPr>
              <a:grpSpLocks/>
            </p:cNvGrpSpPr>
            <p:nvPr/>
          </p:nvGrpSpPr>
          <p:grpSpPr bwMode="auto">
            <a:xfrm>
              <a:off x="3300" y="864"/>
              <a:ext cx="2280" cy="2246"/>
              <a:chOff x="3300" y="864"/>
              <a:chExt cx="2280" cy="2246"/>
            </a:xfrm>
          </p:grpSpPr>
          <p:sp>
            <p:nvSpPr>
              <p:cNvPr id="20498" name="Text Box 14"/>
              <p:cNvSpPr txBox="1">
                <a:spLocks noChangeArrowheads="1"/>
              </p:cNvSpPr>
              <p:nvPr/>
            </p:nvSpPr>
            <p:spPr bwMode="auto">
              <a:xfrm>
                <a:off x="4333" y="2792"/>
                <a:ext cx="124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LIGHT FIXTURE</a:t>
                </a:r>
              </a:p>
            </p:txBody>
          </p:sp>
          <p:grpSp>
            <p:nvGrpSpPr>
              <p:cNvPr id="20499" name="Group 42"/>
              <p:cNvGrpSpPr>
                <a:grpSpLocks/>
              </p:cNvGrpSpPr>
              <p:nvPr/>
            </p:nvGrpSpPr>
            <p:grpSpPr bwMode="auto">
              <a:xfrm>
                <a:off x="3300" y="864"/>
                <a:ext cx="1680" cy="1872"/>
                <a:chOff x="3300" y="864"/>
                <a:chExt cx="1680" cy="1872"/>
              </a:xfrm>
            </p:grpSpPr>
            <p:sp>
              <p:nvSpPr>
                <p:cNvPr id="20500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3900" y="1656"/>
                  <a:ext cx="1872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62 w 21600"/>
                    <a:gd name="T13" fmla="*/ 3750 h 21600"/>
                    <a:gd name="T14" fmla="*/ 17838 w 21600"/>
                    <a:gd name="T15" fmla="*/ 178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921" y="21600"/>
                      </a:lnTo>
                      <a:lnTo>
                        <a:pt x="17679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20501" name="Group 29"/>
                <p:cNvGrpSpPr>
                  <a:grpSpLocks/>
                </p:cNvGrpSpPr>
                <p:nvPr/>
              </p:nvGrpSpPr>
              <p:grpSpPr bwMode="auto">
                <a:xfrm>
                  <a:off x="3300" y="1296"/>
                  <a:ext cx="1393" cy="1334"/>
                  <a:chOff x="3300" y="1296"/>
                  <a:chExt cx="1393" cy="1334"/>
                </a:xfrm>
              </p:grpSpPr>
              <p:sp>
                <p:nvSpPr>
                  <p:cNvPr id="2050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0" y="2313"/>
                    <a:ext cx="1393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>
                      <a:spcBef>
                        <a:spcPct val="20000"/>
                      </a:spcBef>
                      <a:buChar char="•"/>
                      <a:defRPr sz="2400" b="1">
                        <a:solidFill>
                          <a:srgbClr val="D93192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sz="2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sz="16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b="0">
                        <a:solidFill>
                          <a:schemeClr val="tx1"/>
                        </a:solidFill>
                        <a:latin typeface="Times New Roman" pitchFamily="18" charset="0"/>
                        <a:cs typeface="Arial" pitchFamily="34" charset="0"/>
                      </a:rPr>
                      <a:t>STRINGS OF LEDS</a:t>
                    </a:r>
                  </a:p>
                </p:txBody>
              </p:sp>
              <p:pic>
                <p:nvPicPr>
                  <p:cNvPr id="20503" name="Picture 24" descr="led_Lamp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0" y="1296"/>
                    <a:ext cx="1008" cy="1008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20488" name="Group 32"/>
            <p:cNvGrpSpPr>
              <a:grpSpLocks/>
            </p:cNvGrpSpPr>
            <p:nvPr/>
          </p:nvGrpSpPr>
          <p:grpSpPr bwMode="auto">
            <a:xfrm>
              <a:off x="1092" y="1344"/>
              <a:ext cx="2352" cy="912"/>
              <a:chOff x="1092" y="1344"/>
              <a:chExt cx="2352" cy="912"/>
            </a:xfrm>
          </p:grpSpPr>
          <p:sp>
            <p:nvSpPr>
              <p:cNvPr id="20493" name="AutoShape 22"/>
              <p:cNvSpPr>
                <a:spLocks noChangeArrowheads="1"/>
              </p:cNvSpPr>
              <p:nvPr/>
            </p:nvSpPr>
            <p:spPr bwMode="auto">
              <a:xfrm>
                <a:off x="3156" y="1680"/>
                <a:ext cx="288" cy="2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grpSp>
            <p:nvGrpSpPr>
              <p:cNvPr id="20494" name="Group 31"/>
              <p:cNvGrpSpPr>
                <a:grpSpLocks/>
              </p:cNvGrpSpPr>
              <p:nvPr/>
            </p:nvGrpSpPr>
            <p:grpSpPr bwMode="auto">
              <a:xfrm>
                <a:off x="1092" y="1344"/>
                <a:ext cx="1968" cy="912"/>
                <a:chOff x="1092" y="1344"/>
                <a:chExt cx="1968" cy="912"/>
              </a:xfrm>
            </p:grpSpPr>
            <p:sp>
              <p:nvSpPr>
                <p:cNvPr id="20495" name="Rectangle 5"/>
                <p:cNvSpPr>
                  <a:spLocks noChangeArrowheads="1"/>
                </p:cNvSpPr>
                <p:nvPr/>
              </p:nvSpPr>
              <p:spPr bwMode="auto">
                <a:xfrm>
                  <a:off x="1428" y="1344"/>
                  <a:ext cx="1632" cy="912"/>
                </a:xfrm>
                <a:prstGeom prst="rect">
                  <a:avLst/>
                </a:prstGeom>
                <a:solidFill>
                  <a:srgbClr val="3399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har char="•"/>
                    <a:defRPr sz="2400" b="1">
                      <a:solidFill>
                        <a:srgbClr val="D93192"/>
                      </a:solidFill>
                      <a:latin typeface="Arial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496" name="AutoShape 7"/>
                <p:cNvSpPr>
                  <a:spLocks noChangeArrowheads="1"/>
                </p:cNvSpPr>
                <p:nvPr/>
              </p:nvSpPr>
              <p:spPr bwMode="auto">
                <a:xfrm>
                  <a:off x="1092" y="1680"/>
                  <a:ext cx="288" cy="288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har char="•"/>
                    <a:defRPr sz="2400" b="1">
                      <a:solidFill>
                        <a:srgbClr val="D93192"/>
                      </a:solidFill>
                      <a:latin typeface="Arial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4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19" y="1536"/>
                  <a:ext cx="1290" cy="5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har char="•"/>
                    <a:defRPr sz="2400" b="1">
                      <a:solidFill>
                        <a:srgbClr val="D93192"/>
                      </a:solidFill>
                      <a:latin typeface="Arial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rPr>
                    <a:t>LED DRIVER</a:t>
                  </a:r>
                </a:p>
                <a:p>
                  <a:pPr eaLnBrk="1" hangingPunct="1">
                    <a:spcBef>
                      <a:spcPct val="0"/>
                    </a:spcBef>
                    <a:buFont typeface="Wingdings" pitchFamily="2" charset="2"/>
                    <a:buChar char="§"/>
                  </a:pPr>
                  <a:r>
                    <a:rPr lang="en-US" altLang="en-US" sz="1800" b="0" i="1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rPr>
                    <a:t>AC-DC Converter</a:t>
                  </a:r>
                </a:p>
              </p:txBody>
            </p:sp>
          </p:grpSp>
        </p:grpSp>
        <p:grpSp>
          <p:nvGrpSpPr>
            <p:cNvPr id="20489" name="Group 30"/>
            <p:cNvGrpSpPr>
              <a:grpSpLocks/>
            </p:cNvGrpSpPr>
            <p:nvPr/>
          </p:nvGrpSpPr>
          <p:grpSpPr bwMode="auto">
            <a:xfrm>
              <a:off x="144" y="1488"/>
              <a:ext cx="871" cy="624"/>
              <a:chOff x="144" y="1488"/>
              <a:chExt cx="871" cy="624"/>
            </a:xfrm>
          </p:grpSpPr>
          <p:sp>
            <p:nvSpPr>
              <p:cNvPr id="20490" name="Rectangle 26"/>
              <p:cNvSpPr>
                <a:spLocks noChangeArrowheads="1"/>
              </p:cNvSpPr>
              <p:nvPr/>
            </p:nvSpPr>
            <p:spPr bwMode="auto">
              <a:xfrm>
                <a:off x="144" y="1488"/>
                <a:ext cx="864" cy="624"/>
              </a:xfrm>
              <a:prstGeom prst="rect">
                <a:avLst/>
              </a:prstGeom>
              <a:solidFill>
                <a:srgbClr val="3399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0491" name="Text Box 27"/>
              <p:cNvSpPr txBox="1">
                <a:spLocks noChangeArrowheads="1"/>
              </p:cNvSpPr>
              <p:nvPr/>
            </p:nvSpPr>
            <p:spPr bwMode="auto">
              <a:xfrm>
                <a:off x="192" y="1680"/>
                <a:ext cx="82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itchFamily="2" charset="2"/>
                  <a:buChar char="§"/>
                </a:pPr>
                <a:r>
                  <a:rPr lang="en-US" altLang="en-US" sz="1800" b="0" i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AC source</a:t>
                </a:r>
              </a:p>
            </p:txBody>
          </p:sp>
          <p:sp>
            <p:nvSpPr>
              <p:cNvPr id="20492" name="Text Box 28"/>
              <p:cNvSpPr txBox="1">
                <a:spLocks noChangeArrowheads="1"/>
              </p:cNvSpPr>
              <p:nvPr/>
            </p:nvSpPr>
            <p:spPr bwMode="auto">
              <a:xfrm>
                <a:off x="240" y="1536"/>
                <a:ext cx="71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SOURCE</a:t>
                </a:r>
              </a:p>
            </p:txBody>
          </p:sp>
        </p:grpSp>
      </p:grpSp>
      <p:sp>
        <p:nvSpPr>
          <p:cNvPr id="889901" name="Rectangle 45"/>
          <p:cNvSpPr>
            <a:spLocks noChangeArrowheads="1"/>
          </p:cNvSpPr>
          <p:nvPr/>
        </p:nvSpPr>
        <p:spPr bwMode="auto">
          <a:xfrm>
            <a:off x="1752600" y="1066800"/>
            <a:ext cx="4572000" cy="406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AC Powered LED Lighting System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65150" y="119063"/>
            <a:ext cx="8208963" cy="52546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LED Drivers and Flicker: The </a:t>
            </a:r>
            <a:r>
              <a:rPr lang="en-US" sz="3200" kern="0" dirty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Concern?</a:t>
            </a:r>
          </a:p>
        </p:txBody>
      </p:sp>
      <p:sp>
        <p:nvSpPr>
          <p:cNvPr id="20485" name="TextBox 36"/>
          <p:cNvSpPr txBox="1">
            <a:spLocks noChangeArrowheads="1"/>
          </p:cNvSpPr>
          <p:nvPr/>
        </p:nvSpPr>
        <p:spPr bwMode="auto">
          <a:xfrm>
            <a:off x="533400" y="4343400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b="0" dirty="0">
                <a:solidFill>
                  <a:schemeClr val="tx1"/>
                </a:solidFill>
                <a:cs typeface="Arial" pitchFamily="34" charset="0"/>
              </a:rPr>
              <a:t>AC-DC converters often have 120Hz harmonics (flicker) in their current. How much is acceptable? (120Hz = twice the line frequency, which would be 100Hz in Europe.)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b="0" dirty="0" smtClean="0">
                <a:solidFill>
                  <a:schemeClr val="tx1"/>
                </a:solidFill>
                <a:cs typeface="Arial" pitchFamily="34" charset="0"/>
              </a:rPr>
              <a:t>AC LEDs: It </a:t>
            </a:r>
            <a:r>
              <a:rPr lang="en-US" altLang="en-US" sz="2000" b="0" dirty="0">
                <a:solidFill>
                  <a:schemeClr val="tx1"/>
                </a:solidFill>
                <a:cs typeface="Arial" pitchFamily="34" charset="0"/>
              </a:rPr>
              <a:t>is possible to eliminate AC-DC converter using a few special techniques: Reduce costs, eliminate capacitors, smaller size, increased lifetime.  But this gives 100Hz/120Hz flicker.</a:t>
            </a:r>
          </a:p>
        </p:txBody>
      </p:sp>
    </p:spTree>
    <p:extLst>
      <p:ext uri="{BB962C8B-B14F-4D97-AF65-F5344CB8AC3E}">
        <p14:creationId xmlns:p14="http://schemas.microsoft.com/office/powerpoint/2010/main" val="11103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533400" y="685800"/>
            <a:ext cx="8208963" cy="6477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4000" b="1" dirty="0" smtClean="0">
                <a:solidFill>
                  <a:schemeClr val="tx1"/>
                </a:solidFill>
              </a:rPr>
              <a:t>AC LEDs</a:t>
            </a:r>
          </a:p>
        </p:txBody>
      </p:sp>
      <p:pic>
        <p:nvPicPr>
          <p:cNvPr id="21508" name="Picture 2" descr="lutron_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885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638800" y="4419600"/>
            <a:ext cx="3200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  <a:cs typeface="Arial" pitchFamily="34" charset="0"/>
              </a:rPr>
              <a:t>Luminous </a:t>
            </a:r>
            <a:r>
              <a:rPr lang="en-US" altLang="en-US" sz="1800" b="0" dirty="0" smtClean="0">
                <a:solidFill>
                  <a:schemeClr val="tx1"/>
                </a:solidFill>
                <a:cs typeface="Arial" pitchFamily="34" charset="0"/>
              </a:rPr>
              <a:t>Flux</a:t>
            </a:r>
            <a:endParaRPr lang="en-US" altLang="en-US" sz="1800" b="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  <a:cs typeface="Arial" pitchFamily="34" charset="0"/>
              </a:rPr>
              <a:t>(periodic every 1/120 sec)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  <a:cs typeface="Arial" pitchFamily="34" charset="0"/>
              </a:rPr>
              <a:t>is proportional to LED current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338513" cy="154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191000"/>
            <a:ext cx="3430587" cy="156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685800" y="14478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cs typeface="Arial" pitchFamily="34" charset="0"/>
              </a:rPr>
              <a:t>1. Rectify AC and send to LED string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533400" y="35814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cs typeface="Arial" pitchFamily="34" charset="0"/>
              </a:rPr>
              <a:t>2. Directly power two LED strings with opposite Anode/Cathode connections </a:t>
            </a:r>
          </a:p>
        </p:txBody>
      </p:sp>
      <p:sp>
        <p:nvSpPr>
          <p:cNvPr id="21514" name="Down Arrow 12"/>
          <p:cNvSpPr>
            <a:spLocks noChangeArrowheads="1"/>
          </p:cNvSpPr>
          <p:nvPr/>
        </p:nvSpPr>
        <p:spPr bwMode="auto">
          <a:xfrm rot="-3561148">
            <a:off x="5064125" y="2284413"/>
            <a:ext cx="549275" cy="1279525"/>
          </a:xfrm>
          <a:prstGeom prst="downArrow">
            <a:avLst>
              <a:gd name="adj1" fmla="val 50000"/>
              <a:gd name="adj2" fmla="val 4992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515" name="Down Arrow 14"/>
          <p:cNvSpPr>
            <a:spLocks noChangeArrowheads="1"/>
          </p:cNvSpPr>
          <p:nvPr/>
        </p:nvSpPr>
        <p:spPr bwMode="auto">
          <a:xfrm rot="-7469508">
            <a:off x="5056188" y="3835400"/>
            <a:ext cx="549275" cy="1279525"/>
          </a:xfrm>
          <a:prstGeom prst="downArrow">
            <a:avLst>
              <a:gd name="adj1" fmla="val 50000"/>
              <a:gd name="adj2" fmla="val 4992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352800"/>
            <a:ext cx="152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ericana BT" pitchFamily="18" charset="0"/>
              </a:rPr>
              <a:t>Luminous 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ericana BT" pitchFamily="18" charset="0"/>
              </a:rPr>
              <a:t>Flux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ericana BT" pitchFamily="18" charset="0"/>
            </a:endParaRPr>
          </a:p>
        </p:txBody>
      </p:sp>
      <p:sp>
        <p:nvSpPr>
          <p:cNvPr id="21517" name="Oval 16"/>
          <p:cNvSpPr>
            <a:spLocks noChangeArrowheads="1"/>
          </p:cNvSpPr>
          <p:nvPr/>
        </p:nvSpPr>
        <p:spPr bwMode="auto">
          <a:xfrm>
            <a:off x="4038600" y="4876800"/>
            <a:ext cx="228600" cy="304800"/>
          </a:xfrm>
          <a:prstGeom prst="ellipse">
            <a:avLst/>
          </a:prstGeom>
          <a:solidFill>
            <a:srgbClr val="FFFF99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4419600" y="5181600"/>
            <a:ext cx="990600" cy="527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  <a:cs typeface="Arial" pitchFamily="34" charset="0"/>
              </a:rPr>
              <a:t>Or a capacitor</a:t>
            </a:r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 flipH="1" flipV="1">
            <a:off x="4191000" y="5105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32" name="AutoShape 16"/>
          <p:cNvSpPr>
            <a:spLocks noChangeAspect="1" noChangeArrowheads="1" noTextEdit="1"/>
          </p:cNvSpPr>
          <p:nvPr/>
        </p:nvSpPr>
        <p:spPr bwMode="auto">
          <a:xfrm>
            <a:off x="1371600" y="1600200"/>
            <a:ext cx="65532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15" descr="half_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73250"/>
            <a:ext cx="3022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5399088" y="3859213"/>
            <a:ext cx="25257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350" tIns="30175" rIns="60350" bIns="30175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cs typeface="Times New Roman" pitchFamily="18" charset="0"/>
              </a:rPr>
              <a:t>(c) Simulation of current through HB LEDs. Luminance is proportional to current, causing lamp to flicker at the AC mains line frequency</a:t>
            </a:r>
            <a:endParaRPr lang="en-US" altLang="en-US" sz="1400" b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cs typeface="Times New Roman" pitchFamily="18" charset="0"/>
              </a:rPr>
              <a:t>(shown periodic every 1/60 sec)</a:t>
            </a:r>
            <a:endParaRPr lang="en-US" altLang="en-US" sz="1400" b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095500"/>
            <a:ext cx="263525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708400"/>
            <a:ext cx="2706687" cy="1030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33400" y="1752600"/>
            <a:ext cx="44196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350" tIns="30175" rIns="60350" bIns="30175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cs typeface="Times New Roman" pitchFamily="18" charset="0"/>
              </a:rPr>
              <a:t>(a) Rectify AC and send to LED string</a:t>
            </a: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533400" y="31242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350" tIns="30175" rIns="60350" bIns="30175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cs typeface="Times New Roman" pitchFamily="18" charset="0"/>
              </a:rPr>
              <a:t>(b) Directly power two LED strings with opposite Anode/Cathode connections </a:t>
            </a: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39" name="Down Arrow 12"/>
          <p:cNvSpPr>
            <a:spLocks noChangeArrowheads="1"/>
          </p:cNvSpPr>
          <p:nvPr/>
        </p:nvSpPr>
        <p:spPr bwMode="auto">
          <a:xfrm rot="-4522365">
            <a:off x="4953000" y="2170113"/>
            <a:ext cx="352425" cy="793750"/>
          </a:xfrm>
          <a:prstGeom prst="downArrow">
            <a:avLst>
              <a:gd name="adj1" fmla="val 50000"/>
              <a:gd name="adj2" fmla="val 482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30175" tIns="12070" rIns="30175" bIns="12070"/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40" name="Down Arrow 14"/>
          <p:cNvSpPr>
            <a:spLocks noChangeArrowheads="1"/>
          </p:cNvSpPr>
          <p:nvPr/>
        </p:nvSpPr>
        <p:spPr bwMode="auto">
          <a:xfrm rot="-7469508">
            <a:off x="4939507" y="3366293"/>
            <a:ext cx="368300" cy="950913"/>
          </a:xfrm>
          <a:prstGeom prst="downArrow">
            <a:avLst>
              <a:gd name="adj1" fmla="val 50000"/>
              <a:gd name="adj2" fmla="val 5533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30175" tIns="12070" rIns="30175" bIns="12070"/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825" y="2896553"/>
            <a:ext cx="120259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ericana BT" pitchFamily="18" charset="0"/>
              </a:rPr>
              <a:t>Luminous 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ericana BT" pitchFamily="18" charset="0"/>
              </a:rPr>
              <a:t>Flux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ericana BT" pitchFamily="18" charset="0"/>
            </a:endParaRPr>
          </a:p>
        </p:txBody>
      </p:sp>
      <p:sp>
        <p:nvSpPr>
          <p:cNvPr id="22542" name="Oval 6"/>
          <p:cNvSpPr>
            <a:spLocks noChangeArrowheads="1"/>
          </p:cNvSpPr>
          <p:nvPr/>
        </p:nvSpPr>
        <p:spPr bwMode="auto">
          <a:xfrm>
            <a:off x="4137025" y="4160838"/>
            <a:ext cx="180975" cy="201612"/>
          </a:xfrm>
          <a:prstGeom prst="ellipse">
            <a:avLst/>
          </a:prstGeom>
          <a:solidFill>
            <a:srgbClr val="FFFF99">
              <a:alpha val="349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43" name="Text Box 5"/>
          <p:cNvSpPr txBox="1">
            <a:spLocks noChangeArrowheads="1"/>
          </p:cNvSpPr>
          <p:nvPr/>
        </p:nvSpPr>
        <p:spPr bwMode="auto">
          <a:xfrm>
            <a:off x="4438650" y="4362450"/>
            <a:ext cx="781050" cy="3429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lIns="60350" tIns="30175" rIns="60350" bIns="30175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0">
                <a:solidFill>
                  <a:srgbClr val="000000"/>
                </a:solidFill>
                <a:cs typeface="Times New Roman" pitchFamily="18" charset="0"/>
              </a:rPr>
              <a:t>Or a capacitor</a:t>
            </a:r>
            <a:endParaRPr lang="en-US" altLang="en-US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544" name="Line 4"/>
          <p:cNvSpPr>
            <a:spLocks noChangeShapeType="1"/>
          </p:cNvSpPr>
          <p:nvPr/>
        </p:nvSpPr>
        <p:spPr bwMode="auto">
          <a:xfrm flipH="1" flipV="1">
            <a:off x="4257675" y="4311650"/>
            <a:ext cx="239713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5" name="Picture 3" descr="MCj043253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339975"/>
            <a:ext cx="2413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" descr="MCj043253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908425"/>
            <a:ext cx="384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 Box 4"/>
          <p:cNvSpPr txBox="1">
            <a:spLocks noChangeArrowheads="1"/>
          </p:cNvSpPr>
          <p:nvPr/>
        </p:nvSpPr>
        <p:spPr bwMode="auto">
          <a:xfrm>
            <a:off x="2146300" y="762000"/>
            <a:ext cx="5105400" cy="711200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FFFF00"/>
                </a:solidFill>
                <a:cs typeface="Arial" pitchFamily="34" charset="0"/>
              </a:rPr>
              <a:t>Failures may cause 60 Hz flicker: Open circuit in rectifier or in LED string</a:t>
            </a:r>
          </a:p>
        </p:txBody>
      </p:sp>
    </p:spTree>
    <p:extLst>
      <p:ext uri="{BB962C8B-B14F-4D97-AF65-F5344CB8AC3E}">
        <p14:creationId xmlns:p14="http://schemas.microsoft.com/office/powerpoint/2010/main" val="8433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0"/>
          <p:cNvGrpSpPr>
            <a:grpSpLocks/>
          </p:cNvGrpSpPr>
          <p:nvPr/>
        </p:nvGrpSpPr>
        <p:grpSpPr bwMode="auto">
          <a:xfrm>
            <a:off x="762000" y="1956054"/>
            <a:ext cx="7925826" cy="1929982"/>
            <a:chOff x="144" y="1344"/>
            <a:chExt cx="5222" cy="1671"/>
          </a:xfrm>
        </p:grpSpPr>
        <p:sp>
          <p:nvSpPr>
            <p:cNvPr id="20508" name="Text Box 21"/>
            <p:cNvSpPr txBox="1">
              <a:spLocks noChangeArrowheads="1"/>
            </p:cNvSpPr>
            <p:nvPr/>
          </p:nvSpPr>
          <p:spPr bwMode="auto">
            <a:xfrm>
              <a:off x="4949" y="1735"/>
              <a:ext cx="41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400" b="1">
                  <a:solidFill>
                    <a:srgbClr val="D93192"/>
                  </a:solidFill>
                  <a:latin typeface="Arial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smtClean="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Bulb</a:t>
              </a:r>
              <a:endParaRPr lang="en-US" altLang="en-US" sz="1800" b="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488" name="Group 32"/>
            <p:cNvGrpSpPr>
              <a:grpSpLocks/>
            </p:cNvGrpSpPr>
            <p:nvPr/>
          </p:nvGrpSpPr>
          <p:grpSpPr bwMode="auto">
            <a:xfrm>
              <a:off x="1092" y="1344"/>
              <a:ext cx="3708" cy="1671"/>
              <a:chOff x="1092" y="1344"/>
              <a:chExt cx="3708" cy="1671"/>
            </a:xfrm>
          </p:grpSpPr>
          <p:sp>
            <p:nvSpPr>
              <p:cNvPr id="20493" name="AutoShape 22"/>
              <p:cNvSpPr>
                <a:spLocks noChangeArrowheads="1"/>
              </p:cNvSpPr>
              <p:nvPr/>
            </p:nvSpPr>
            <p:spPr bwMode="auto">
              <a:xfrm>
                <a:off x="4512" y="1712"/>
                <a:ext cx="288" cy="2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grpSp>
            <p:nvGrpSpPr>
              <p:cNvPr id="20494" name="Group 31"/>
              <p:cNvGrpSpPr>
                <a:grpSpLocks/>
              </p:cNvGrpSpPr>
              <p:nvPr/>
            </p:nvGrpSpPr>
            <p:grpSpPr bwMode="auto">
              <a:xfrm>
                <a:off x="1092" y="1344"/>
                <a:ext cx="3420" cy="1671"/>
                <a:chOff x="1092" y="1344"/>
                <a:chExt cx="3420" cy="1671"/>
              </a:xfrm>
            </p:grpSpPr>
            <p:sp>
              <p:nvSpPr>
                <p:cNvPr id="20495" name="Rectangle 5"/>
                <p:cNvSpPr>
                  <a:spLocks noChangeArrowheads="1"/>
                </p:cNvSpPr>
                <p:nvPr/>
              </p:nvSpPr>
              <p:spPr bwMode="auto">
                <a:xfrm>
                  <a:off x="1428" y="1344"/>
                  <a:ext cx="2983" cy="1671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har char="•"/>
                    <a:defRPr sz="2400" b="1">
                      <a:solidFill>
                        <a:srgbClr val="D93192"/>
                      </a:solidFill>
                      <a:latin typeface="Arial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496" name="AutoShape 7"/>
                <p:cNvSpPr>
                  <a:spLocks noChangeArrowheads="1"/>
                </p:cNvSpPr>
                <p:nvPr/>
              </p:nvSpPr>
              <p:spPr bwMode="auto">
                <a:xfrm>
                  <a:off x="1092" y="1680"/>
                  <a:ext cx="288" cy="288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har char="•"/>
                    <a:defRPr sz="2400" b="1">
                      <a:solidFill>
                        <a:srgbClr val="D93192"/>
                      </a:solidFill>
                      <a:latin typeface="Arial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4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29" y="1536"/>
                  <a:ext cx="2983" cy="1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>
                    <a:spcBef>
                      <a:spcPct val="20000"/>
                    </a:spcBef>
                    <a:buChar char="•"/>
                    <a:defRPr sz="2400" b="1">
                      <a:solidFill>
                        <a:srgbClr val="D93192"/>
                      </a:solidFill>
                      <a:latin typeface="Arial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dirty="0">
                      <a:solidFill>
                        <a:srgbClr val="CE0000"/>
                      </a:solidFill>
                      <a:latin typeface="Times New Roman" pitchFamily="18" charset="0"/>
                      <a:cs typeface="Arial" pitchFamily="34" charset="0"/>
                    </a:rPr>
                    <a:t>LED DRIVER</a:t>
                  </a:r>
                </a:p>
                <a:p>
                  <a:pPr eaLnBrk="1" hangingPunct="1">
                    <a:spcBef>
                      <a:spcPct val="0"/>
                    </a:spcBef>
                    <a:buFont typeface="Wingdings" pitchFamily="2" charset="2"/>
                    <a:buChar char="§"/>
                  </a:pPr>
                  <a:r>
                    <a:rPr lang="en-US" altLang="en-US" sz="4000" i="1" dirty="0">
                      <a:solidFill>
                        <a:srgbClr val="CE0000"/>
                      </a:solidFill>
                      <a:latin typeface="Times New Roman" pitchFamily="18" charset="0"/>
                      <a:cs typeface="Arial" pitchFamily="34" charset="0"/>
                    </a:rPr>
                    <a:t>AC-DC Converter</a:t>
                  </a:r>
                </a:p>
              </p:txBody>
            </p:sp>
          </p:grpSp>
        </p:grpSp>
        <p:grpSp>
          <p:nvGrpSpPr>
            <p:cNvPr id="20489" name="Group 30"/>
            <p:cNvGrpSpPr>
              <a:grpSpLocks/>
            </p:cNvGrpSpPr>
            <p:nvPr/>
          </p:nvGrpSpPr>
          <p:grpSpPr bwMode="auto">
            <a:xfrm>
              <a:off x="144" y="1536"/>
              <a:ext cx="871" cy="496"/>
              <a:chOff x="144" y="1536"/>
              <a:chExt cx="871" cy="496"/>
            </a:xfrm>
          </p:grpSpPr>
          <p:sp>
            <p:nvSpPr>
              <p:cNvPr id="20490" name="Rectangle 26"/>
              <p:cNvSpPr>
                <a:spLocks noChangeArrowheads="1"/>
              </p:cNvSpPr>
              <p:nvPr/>
            </p:nvSpPr>
            <p:spPr bwMode="auto">
              <a:xfrm>
                <a:off x="144" y="1564"/>
                <a:ext cx="871" cy="4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0491" name="Text Box 27"/>
              <p:cNvSpPr txBox="1">
                <a:spLocks noChangeArrowheads="1"/>
              </p:cNvSpPr>
              <p:nvPr/>
            </p:nvSpPr>
            <p:spPr bwMode="auto">
              <a:xfrm>
                <a:off x="192" y="1680"/>
                <a:ext cx="82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itchFamily="2" charset="2"/>
                  <a:buChar char="§"/>
                </a:pPr>
                <a:r>
                  <a:rPr lang="en-US" altLang="en-US" sz="1800" b="0" i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AC source</a:t>
                </a:r>
              </a:p>
            </p:txBody>
          </p:sp>
          <p:sp>
            <p:nvSpPr>
              <p:cNvPr id="20492" name="Text Box 28"/>
              <p:cNvSpPr txBox="1">
                <a:spLocks noChangeArrowheads="1"/>
              </p:cNvSpPr>
              <p:nvPr/>
            </p:nvSpPr>
            <p:spPr bwMode="auto">
              <a:xfrm>
                <a:off x="240" y="1536"/>
                <a:ext cx="71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400" b="1">
                    <a:solidFill>
                      <a:srgbClr val="D93192"/>
                    </a:solidFill>
                    <a:latin typeface="Arial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rPr>
                  <a:t>SOURCE</a:t>
                </a:r>
              </a:p>
            </p:txBody>
          </p:sp>
        </p:grpSp>
      </p:grpSp>
      <p:sp>
        <p:nvSpPr>
          <p:cNvPr id="889901" name="Rectangle 45"/>
          <p:cNvSpPr>
            <a:spLocks noChangeArrowheads="1"/>
          </p:cNvSpPr>
          <p:nvPr/>
        </p:nvSpPr>
        <p:spPr bwMode="auto">
          <a:xfrm>
            <a:off x="834853" y="609600"/>
            <a:ext cx="8118583" cy="590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45720" tIns="18288" rIns="45720" bIns="18288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n-US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What About Power Electronic Drivers? </a:t>
            </a:r>
            <a:endParaRPr lang="en-US" sz="3600" b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485" name="TextBox 36"/>
          <p:cNvSpPr txBox="1">
            <a:spLocks noChangeArrowheads="1"/>
          </p:cNvSpPr>
          <p:nvPr/>
        </p:nvSpPr>
        <p:spPr bwMode="auto">
          <a:xfrm>
            <a:off x="533400" y="434340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b="0" dirty="0" smtClean="0">
                <a:solidFill>
                  <a:schemeClr val="tx1"/>
                </a:solidFill>
                <a:cs typeface="Arial" pitchFamily="34" charset="0"/>
              </a:rPr>
              <a:t>Single Stage:  Has Power Factor Correction (PFC) but produces high (up to 100%) flicker at twice line frequency</a:t>
            </a:r>
            <a:endParaRPr lang="en-US" alt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b="0" dirty="0" smtClean="0">
                <a:solidFill>
                  <a:schemeClr val="tx1"/>
                </a:solidFill>
                <a:cs typeface="Arial" pitchFamily="34" charset="0"/>
              </a:rPr>
              <a:t>Two Stages:  Has PFC and the ability to reduce the 120 Hz flicker</a:t>
            </a:r>
            <a:endParaRPr lang="en-US" altLang="en-US" sz="2000" b="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Typical Single-Stage LED driver</a:t>
            </a:r>
            <a:endParaRPr lang="en-US" dirty="0"/>
          </a:p>
        </p:txBody>
      </p:sp>
      <p:pic>
        <p:nvPicPr>
          <p:cNvPr id="66562" name="Picture 2" descr="Figure:1 Single stage LED driver using a combined PFC and CC converter.  Source: Power Integ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533310"/>
            <a:ext cx="7473722" cy="20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8" descr="Power-LED-Bulb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5" y="153331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5814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EE Web.com (March 27, 2013 article)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1628" y="4495800"/>
            <a:ext cx="7843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Flyback</a:t>
            </a:r>
            <a:r>
              <a:rPr lang="en-US" sz="2400" dirty="0" smtClean="0"/>
              <a:t> converter is able to keep input current in phase with AC voltage for PFC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Output LED current has substantial flicker at 120 Hz (unless peripheral circuits added for cancellation- Fang(2013), Hu(2012)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2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Typical Single-Stage LED driver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1629" y="4495800"/>
            <a:ext cx="306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AC source input current in phase with line voltage</a:t>
            </a:r>
          </a:p>
        </p:txBody>
      </p:sp>
      <p:pic>
        <p:nvPicPr>
          <p:cNvPr id="66564" name="Picture 4" descr="http://e2e.ti.com/cfs-file.ashx/__key/communityserver-discussions-components-files/188/6786.Vin_5F00_vs_5F00_Iin_5F00_10uF_5F00_4K7_5F00_100nF_5F00_BUFF220N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6" y="1539995"/>
            <a:ext cx="3483874" cy="26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117039" cy="300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4854246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Output LED current has </a:t>
            </a:r>
            <a:r>
              <a:rPr lang="en-US" sz="2400" i="1" dirty="0" smtClean="0"/>
              <a:t> large flicker </a:t>
            </a:r>
            <a:r>
              <a:rPr lang="en-US" sz="2400" i="1" dirty="0"/>
              <a:t>at 120 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34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Fang(2013), IEEE TPEL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5715000" cy="25483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Typical Dual-Stage LED driver</a:t>
            </a:r>
            <a:endParaRPr lang="en-US" dirty="0"/>
          </a:p>
        </p:txBody>
      </p:sp>
      <p:pic>
        <p:nvPicPr>
          <p:cNvPr id="24581" name="Picture 8" descr="Power-LED-Bulb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08-133C-R_summar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7540"/>
          <a:stretch/>
        </p:blipFill>
        <p:spPr bwMode="auto">
          <a:xfrm>
            <a:off x="5867400" y="22860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to LED Lighting</a:t>
            </a:r>
            <a:endParaRPr lang="en-US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8600" y="52578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0" dirty="0" smtClean="0"/>
              <a:t>Source: US Green Building Council, Massachusetts chapter (June 2013)</a:t>
            </a:r>
          </a:p>
          <a:p>
            <a:r>
              <a:rPr lang="en-US" altLang="en-US" b="0" dirty="0">
                <a:hlinkClick r:id="rId3"/>
              </a:rPr>
              <a:t>http://</a:t>
            </a:r>
            <a:r>
              <a:rPr lang="en-US" altLang="en-US" b="0" dirty="0" smtClean="0">
                <a:hlinkClick r:id="rId3"/>
              </a:rPr>
              <a:t>usgbcma.blogspot.com/2013/06/say-goodbye-to-incandescent-lamp-and.html</a:t>
            </a:r>
            <a:r>
              <a:rPr lang="en-US" altLang="en-US" b="0" dirty="0" smtClean="0"/>
              <a:t> </a:t>
            </a:r>
            <a:endParaRPr lang="en-US" altLang="en-US" b="0" dirty="0"/>
          </a:p>
        </p:txBody>
      </p:sp>
      <p:pic>
        <p:nvPicPr>
          <p:cNvPr id="65538" name="Picture 2" descr="http://api.ning.com/files/ddIlk4YPGBLTpSdiE4ifHuqnenFBl*-b*jrnYd0GYCBgrDVijxPeftGdRvVQipp96wjc9GAwBDaZO2198TDp7sgWSCRzw3jg/lampgraphic.jpg?width=663&amp;height=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5874"/>
            <a:ext cx="6839964" cy="39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3825"/>
            <a:ext cx="8393113" cy="10128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effectLst/>
              </a:rPr>
              <a:t>It is possible to eliminate flicker completely</a:t>
            </a:r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953000"/>
            <a:ext cx="8208963" cy="14430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 smtClean="0"/>
              <a:t>DC/DC or AC/DC converter acts as pre-regulator to create Vo above the required highest string voltage (voltage imbalance among strings!)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Linear regulators can keep current constant and the same in each string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PWM dimming (series) can be added to the Linear current regulator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Adjust Vo according to </a:t>
            </a:r>
            <a:r>
              <a:rPr lang="en-US" altLang="en-US" sz="1800" dirty="0" err="1" smtClean="0"/>
              <a:t>Vmin</a:t>
            </a:r>
            <a:r>
              <a:rPr lang="en-US" altLang="en-US" sz="1800" dirty="0" smtClean="0"/>
              <a:t> so Vo adapts to which strings are on/off</a:t>
            </a:r>
          </a:p>
        </p:txBody>
      </p:sp>
      <p:pic>
        <p:nvPicPr>
          <p:cNvPr id="526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866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228600" y="4343400"/>
            <a:ext cx="8610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18288" rIns="45720" bIns="18288">
            <a:spAutoFit/>
          </a:bodyPr>
          <a:lstStyle/>
          <a:p>
            <a:r>
              <a:rPr lang="en-US" altLang="en-US" b="0"/>
              <a:t>Figure From: IEEE TRANSACTIONS ON POWER ELECTRONICS, NOVEMBER 2008</a:t>
            </a:r>
          </a:p>
          <a:p>
            <a:r>
              <a:rPr lang="en-US" altLang="en-US" b="0"/>
              <a:t>“LED Driver With Self-Adaptive Drive Voltage”, Yuequan Hu and Milan M. Jovanovi´c</a:t>
            </a:r>
            <a:r>
              <a:rPr lang="en-US" altLang="en-US" b="0" i="1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673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Factor Correction  (PFC) Architecture Trade-Off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Dual-stage PFC</a:t>
            </a:r>
          </a:p>
          <a:p>
            <a:pPr lvl="1"/>
            <a:r>
              <a:rPr lang="en-US" dirty="0" smtClean="0"/>
              <a:t>Near perfect PFC possible</a:t>
            </a:r>
          </a:p>
          <a:p>
            <a:pPr lvl="1"/>
            <a:r>
              <a:rPr lang="en-US" dirty="0" smtClean="0"/>
              <a:t>With proper control and component design, flicker can also be kept minimal</a:t>
            </a:r>
          </a:p>
          <a:p>
            <a:pPr lvl="1"/>
            <a:r>
              <a:rPr lang="en-US" dirty="0" smtClean="0"/>
              <a:t>BUT: Boost stage adds components and cost</a:t>
            </a:r>
          </a:p>
          <a:p>
            <a:r>
              <a:rPr lang="en-US" dirty="0" smtClean="0"/>
              <a:t>Single-Stage with PFC</a:t>
            </a:r>
          </a:p>
          <a:p>
            <a:pPr lvl="1"/>
            <a:r>
              <a:rPr lang="en-US" dirty="0" smtClean="0"/>
              <a:t>Modulating the input impedance improves PF</a:t>
            </a:r>
          </a:p>
          <a:p>
            <a:pPr lvl="1"/>
            <a:r>
              <a:rPr lang="en-US" dirty="0" smtClean="0"/>
              <a:t>BUT: Higher  %Flicker at twice line frequency usually remains</a:t>
            </a:r>
          </a:p>
          <a:p>
            <a:pPr lvl="1"/>
            <a:r>
              <a:rPr lang="en-US" dirty="0" smtClean="0"/>
              <a:t>(Some have proposed combining passive </a:t>
            </a:r>
            <a:r>
              <a:rPr lang="en-US" dirty="0" err="1" smtClean="0"/>
              <a:t>pfc</a:t>
            </a:r>
            <a:r>
              <a:rPr lang="en-US" dirty="0" smtClean="0"/>
              <a:t> with single stage power converter… to impact both pf and flicker. ) </a:t>
            </a:r>
          </a:p>
          <a:p>
            <a:pPr lvl="1"/>
            <a:endParaRPr lang="en-US" dirty="0"/>
          </a:p>
          <a:p>
            <a:r>
              <a:rPr lang="en-US" dirty="0" smtClean="0"/>
              <a:t>It Comes Down to Flicker vs. cost vs.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6611-F7F0-437B-B9E4-CED3318691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208963" cy="525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Triac</a:t>
            </a:r>
            <a:r>
              <a:rPr lang="en-US" dirty="0" smtClean="0"/>
              <a:t> Phase Modulate Dimmers</a:t>
            </a:r>
            <a:endParaRPr lang="en-US" dirty="0"/>
          </a:p>
        </p:txBody>
      </p:sp>
      <p:pic>
        <p:nvPicPr>
          <p:cNvPr id="339971" name="Picture 3" descr="C:\Users\Brad\AppData\Local\Microsoft\Windows\Temporary Internet Files\Content.IE5\89I093GR\MP9001788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432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27" descr="pu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8771"/>
            <a:ext cx="3109913" cy="1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89723"/>
            <a:ext cx="2265362" cy="133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 descr="lutron_cur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88547"/>
            <a:ext cx="2387600" cy="16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4038600" y="4438616"/>
            <a:ext cx="1524000" cy="5389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mericana BT" pitchFamily="18" charset="0"/>
              </a:rPr>
              <a:t>Common LED Currents</a:t>
            </a:r>
          </a:p>
        </p:txBody>
      </p:sp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0840"/>
            <a:ext cx="447675" cy="62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 rot="5400000" flipH="1" flipV="1">
            <a:off x="3362325" y="2897654"/>
            <a:ext cx="280987" cy="4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3367087" y="3810467"/>
            <a:ext cx="280988" cy="47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3505200" y="2759542"/>
            <a:ext cx="1143000" cy="1587"/>
          </a:xfrm>
          <a:prstGeom prst="line">
            <a:avLst/>
          </a:prstGeom>
          <a:noFill/>
          <a:ln w="12700" cap="flat" cmpd="sng" algn="ctr">
            <a:solidFill>
              <a:schemeClr val="accent2">
                <a:satMod val="1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505200" y="3951754"/>
            <a:ext cx="1143000" cy="1588"/>
          </a:xfrm>
          <a:prstGeom prst="line">
            <a:avLst/>
          </a:prstGeom>
          <a:noFill/>
          <a:ln w="12700" cap="flat" cmpd="sng" algn="ctr">
            <a:solidFill>
              <a:schemeClr val="accent2">
                <a:satMod val="1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68" name="Rectangle 23"/>
          <p:cNvSpPr>
            <a:spLocks noChangeArrowheads="1"/>
          </p:cNvSpPr>
          <p:nvPr/>
        </p:nvSpPr>
        <p:spPr bwMode="auto">
          <a:xfrm>
            <a:off x="4648200" y="2689723"/>
            <a:ext cx="1189037" cy="13488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569" name="TextBox 26"/>
          <p:cNvSpPr txBox="1">
            <a:spLocks noChangeArrowheads="1"/>
          </p:cNvSpPr>
          <p:nvPr/>
        </p:nvSpPr>
        <p:spPr bwMode="auto">
          <a:xfrm>
            <a:off x="4800600" y="3111064"/>
            <a:ext cx="838200" cy="3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cs typeface="Arial" pitchFamily="34" charset="0"/>
              </a:rPr>
              <a:t>Driver</a:t>
            </a:r>
          </a:p>
        </p:txBody>
      </p:sp>
      <p:sp>
        <p:nvSpPr>
          <p:cNvPr id="23570" name="TextBox 29"/>
          <p:cNvSpPr txBox="1">
            <a:spLocks noChangeArrowheads="1"/>
          </p:cNvSpPr>
          <p:nvPr/>
        </p:nvSpPr>
        <p:spPr bwMode="auto">
          <a:xfrm>
            <a:off x="2112962" y="2634129"/>
            <a:ext cx="914400" cy="2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cs typeface="Arial" pitchFamily="34" charset="0"/>
              </a:rPr>
              <a:t>Vdimmer</a:t>
            </a:r>
          </a:p>
        </p:txBody>
      </p:sp>
      <p:sp>
        <p:nvSpPr>
          <p:cNvPr id="23571" name="Left Arrow 30"/>
          <p:cNvSpPr>
            <a:spLocks noChangeArrowheads="1"/>
          </p:cNvSpPr>
          <p:nvPr/>
        </p:nvSpPr>
        <p:spPr bwMode="auto">
          <a:xfrm>
            <a:off x="3048000" y="4480112"/>
            <a:ext cx="822325" cy="485713"/>
          </a:xfrm>
          <a:prstGeom prst="leftArrow">
            <a:avLst>
              <a:gd name="adj1" fmla="val 50000"/>
              <a:gd name="adj2" fmla="val 2600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572" name="Left Arrow 31"/>
          <p:cNvSpPr>
            <a:spLocks noChangeArrowheads="1"/>
          </p:cNvSpPr>
          <p:nvPr/>
        </p:nvSpPr>
        <p:spPr bwMode="auto">
          <a:xfrm rot="10800000">
            <a:off x="5562600" y="4409888"/>
            <a:ext cx="822325" cy="485713"/>
          </a:xfrm>
          <a:prstGeom prst="leftArrow">
            <a:avLst>
              <a:gd name="adj1" fmla="val 50000"/>
              <a:gd name="adj2" fmla="val 2600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45720" tIns="18288" rIns="45720" bIns="18288"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573" name="Rectangle 32"/>
          <p:cNvSpPr>
            <a:spLocks noChangeArrowheads="1"/>
          </p:cNvSpPr>
          <p:nvPr/>
        </p:nvSpPr>
        <p:spPr bwMode="auto">
          <a:xfrm>
            <a:off x="4305301" y="5287307"/>
            <a:ext cx="1870075" cy="2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 b="1">
                <a:solidFill>
                  <a:srgbClr val="D93192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1" dirty="0">
                <a:solidFill>
                  <a:schemeClr val="tx1"/>
                </a:solidFill>
                <a:cs typeface="Arial" pitchFamily="34" charset="0"/>
              </a:rPr>
              <a:t>(1/T=f=100~120Hz)</a:t>
            </a:r>
          </a:p>
        </p:txBody>
      </p:sp>
      <p:pic>
        <p:nvPicPr>
          <p:cNvPr id="23574" name="Picture 5" descr="tri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2844800"/>
            <a:ext cx="1397000" cy="9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33401" y="5778500"/>
            <a:ext cx="7543800" cy="6524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18288" rIns="45720" bIns="18288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 few LED lamps will visually flicker on AC wall dimmers (3Hz~25Hz) because they fail to work properly.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PWM Dimming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Used with </a:t>
            </a: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either AC Mains or DC power as </a:t>
            </a:r>
            <a:r>
              <a:rPr lang="en-US" altLang="en-US" sz="2400" dirty="0" smtClean="0">
                <a:solidFill>
                  <a:schemeClr val="tx1"/>
                </a:solidFill>
                <a:cs typeface="Arial" pitchFamily="34" charset="0"/>
              </a:rPr>
              <a:t>source</a:t>
            </a:r>
          </a:p>
          <a:p>
            <a:r>
              <a:rPr lang="en-US" altLang="en-US" sz="2400" dirty="0" smtClean="0">
                <a:solidFill>
                  <a:schemeClr val="tx1"/>
                </a:solidFill>
                <a:latin typeface="Americana BT"/>
                <a:cs typeface="Arial" pitchFamily="34" charset="0"/>
              </a:rPr>
              <a:t>Can increase or induce flicker</a:t>
            </a:r>
            <a:endParaRPr lang="en-US" altLang="en-US" sz="2400" dirty="0">
              <a:solidFill>
                <a:schemeClr val="tx1"/>
              </a:solidFill>
              <a:latin typeface="Americana BT"/>
              <a:cs typeface="Arial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9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461963"/>
            <a:ext cx="6259513" cy="528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Triac</a:t>
            </a:r>
            <a:r>
              <a:rPr lang="en-US" dirty="0" smtClean="0"/>
              <a:t> Dimmer</a:t>
            </a:r>
            <a:endParaRPr lang="en-US" dirty="0"/>
          </a:p>
        </p:txBody>
      </p:sp>
      <p:pic>
        <p:nvPicPr>
          <p:cNvPr id="34406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609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8" name="TextBox 17"/>
          <p:cNvSpPr txBox="1">
            <a:spLocks noChangeArrowheads="1"/>
          </p:cNvSpPr>
          <p:nvPr/>
        </p:nvSpPr>
        <p:spPr bwMode="auto">
          <a:xfrm>
            <a:off x="381000" y="2133600"/>
            <a:ext cx="82296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altLang="en-US" dirty="0"/>
              <a:t>   </a:t>
            </a:r>
            <a:r>
              <a:rPr lang="en-US" altLang="en-US" sz="2000" dirty="0">
                <a:solidFill>
                  <a:srgbClr val="FF0000"/>
                </a:solidFill>
              </a:rPr>
              <a:t>Dimmer malfunctions during light load with current less than minimum latching and holding currents, as is often the case with single LED lamps (Rand et al, PESC 2007). 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altLang="en-US" sz="1800" dirty="0"/>
              <a:t> </a:t>
            </a:r>
            <a:r>
              <a:rPr lang="en-US" altLang="en-US" sz="2000" u="sng" dirty="0"/>
              <a:t>Solution</a:t>
            </a:r>
            <a:r>
              <a:rPr lang="en-US" altLang="en-US" sz="2000" dirty="0"/>
              <a:t>: Add resistor or active load to the LED lamp: When dimming on </a:t>
            </a:r>
            <a:r>
              <a:rPr lang="en-US" altLang="en-US" sz="2000" dirty="0" err="1"/>
              <a:t>triac</a:t>
            </a:r>
            <a:r>
              <a:rPr lang="en-US" altLang="en-US" sz="2000" dirty="0"/>
              <a:t>, there is a forced power sink wasting energy to keep the </a:t>
            </a:r>
            <a:r>
              <a:rPr lang="en-US" altLang="en-US" sz="2000" dirty="0" err="1"/>
              <a:t>triac</a:t>
            </a:r>
            <a:r>
              <a:rPr lang="en-US" altLang="en-US" sz="2000" dirty="0"/>
              <a:t> on. (not great…)</a:t>
            </a:r>
          </a:p>
          <a:p>
            <a:pPr algn="l">
              <a:buFont typeface="Arial" pitchFamily="34" charset="0"/>
              <a:buChar char="•"/>
            </a:pPr>
            <a:endParaRPr lang="en-US" altLang="en-US" sz="1800" dirty="0"/>
          </a:p>
          <a:p>
            <a:pPr algn="l">
              <a:buFont typeface="Arial" pitchFamily="34" charset="0"/>
              <a:buChar char="•"/>
            </a:pPr>
            <a:r>
              <a:rPr lang="en-US" altLang="en-US" sz="18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Require a large hold-up capacitor to keep current in LEDs during the off-time of the dimmer (not realistic in size, cost, lifespan, etc</a:t>
            </a:r>
            <a:r>
              <a:rPr lang="en-US" altLang="en-US" sz="2000" dirty="0" smtClean="0">
                <a:solidFill>
                  <a:srgbClr val="FF0000"/>
                </a:solidFill>
              </a:rPr>
              <a:t>.)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44069" name="TextBox 6"/>
          <p:cNvSpPr txBox="1">
            <a:spLocks noChangeArrowheads="1"/>
          </p:cNvSpPr>
          <p:nvPr/>
        </p:nvSpPr>
        <p:spPr bwMode="auto">
          <a:xfrm>
            <a:off x="304800" y="1066800"/>
            <a:ext cx="5334000" cy="8302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Difficulties caused by phase modulated dimmers</a:t>
            </a:r>
          </a:p>
        </p:txBody>
      </p:sp>
    </p:spTree>
    <p:extLst>
      <p:ext uri="{BB962C8B-B14F-4D97-AF65-F5344CB8AC3E}">
        <p14:creationId xmlns:p14="http://schemas.microsoft.com/office/powerpoint/2010/main" val="18217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Concern?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701676" y="1133475"/>
            <a:ext cx="7543800" cy="6524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18288" rIns="45720" bIns="18288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 few LED lamps will visually flicker on AC wall dimmers (3Hz~25Hz) because they fail to work properly.</a:t>
            </a:r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0" y="223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686175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1447800" y="5257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1000">
                <a:cs typeface="Times New Roman" pitchFamily="18" charset="0"/>
              </a:rPr>
              <a:t>  </a:t>
            </a:r>
            <a:r>
              <a:rPr lang="en-US" altLang="en-US">
                <a:cs typeface="Times New Roman" pitchFamily="18" charset="0"/>
              </a:rPr>
              <a:t>Commercial LED lamp flickers at 3.15Hz when connected to typical residential dimmer switch.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7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67166"/>
            <a:ext cx="8240713" cy="5254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/>
              <a:t>Solution: holdup capacitor – LM3445</a:t>
            </a:r>
          </a:p>
        </p:txBody>
      </p:sp>
      <p:sp>
        <p:nvSpPr>
          <p:cNvPr id="34816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143000"/>
            <a:ext cx="3854450" cy="42735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err="1" smtClean="0"/>
              <a:t>Vcc</a:t>
            </a:r>
            <a:r>
              <a:rPr lang="en-US" altLang="en-US" dirty="0" smtClean="0"/>
              <a:t> receives power at all times</a:t>
            </a:r>
          </a:p>
          <a:p>
            <a:r>
              <a:rPr lang="en-US" altLang="en-US" dirty="0" err="1" smtClean="0"/>
              <a:t>Triac</a:t>
            </a:r>
            <a:r>
              <a:rPr lang="en-US" altLang="en-US" dirty="0" smtClean="0"/>
              <a:t> off– the </a:t>
            </a:r>
            <a:r>
              <a:rPr lang="en-US" altLang="en-US" u="sng" dirty="0" smtClean="0"/>
              <a:t>capacitive valley fill circuit</a:t>
            </a:r>
            <a:r>
              <a:rPr lang="en-US" altLang="en-US" dirty="0" smtClean="0"/>
              <a:t> still powers the buck converter’s input voltage </a:t>
            </a:r>
          </a:p>
          <a:p>
            <a:r>
              <a:rPr lang="en-US" altLang="en-US" dirty="0" smtClean="0"/>
              <a:t>Dimming level corresponds to the on-time of the </a:t>
            </a:r>
            <a:r>
              <a:rPr lang="en-US" altLang="en-US" dirty="0" err="1" smtClean="0"/>
              <a:t>Triac</a:t>
            </a:r>
            <a:endParaRPr lang="en-US" altLang="en-US" dirty="0" smtClean="0"/>
          </a:p>
          <a:p>
            <a:r>
              <a:rPr lang="en-US" altLang="en-US" dirty="0" smtClean="0"/>
              <a:t>Add Passive PFC</a:t>
            </a:r>
          </a:p>
        </p:txBody>
      </p:sp>
      <p:pic>
        <p:nvPicPr>
          <p:cNvPr id="3481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6988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5" name="Line 5"/>
          <p:cNvSpPr>
            <a:spLocks noChangeShapeType="1"/>
          </p:cNvSpPr>
          <p:nvPr/>
        </p:nvSpPr>
        <p:spPr bwMode="auto">
          <a:xfrm flipH="1" flipV="1">
            <a:off x="3124200" y="1600200"/>
            <a:ext cx="19050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18288" rIns="45720" bIns="18288">
            <a:spAutoFit/>
          </a:bodyPr>
          <a:lstStyle/>
          <a:p>
            <a:endParaRPr lang="en-US"/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2362200" y="1371600"/>
            <a:ext cx="1219200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18288" rIns="45720" bIns="18288" anchor="ctr">
            <a:spAutoFit/>
          </a:bodyPr>
          <a:lstStyle/>
          <a:p>
            <a:endParaRPr lang="en-US"/>
          </a:p>
        </p:txBody>
      </p:sp>
      <p:sp>
        <p:nvSpPr>
          <p:cNvPr id="348167" name="Oval 7"/>
          <p:cNvSpPr>
            <a:spLocks noChangeArrowheads="1"/>
          </p:cNvSpPr>
          <p:nvPr/>
        </p:nvSpPr>
        <p:spPr bwMode="auto">
          <a:xfrm>
            <a:off x="2133600" y="990600"/>
            <a:ext cx="1447800" cy="7620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18288" rIns="45720" bIns="18288" anchor="ctr">
            <a:spAutoFit/>
          </a:bodyPr>
          <a:lstStyle/>
          <a:p>
            <a:endParaRPr lang="en-US"/>
          </a:p>
        </p:txBody>
      </p:sp>
      <p:sp>
        <p:nvSpPr>
          <p:cNvPr id="348168" name="Oval 8"/>
          <p:cNvSpPr>
            <a:spLocks noChangeArrowheads="1"/>
          </p:cNvSpPr>
          <p:nvPr/>
        </p:nvSpPr>
        <p:spPr bwMode="auto">
          <a:xfrm>
            <a:off x="838200" y="2819400"/>
            <a:ext cx="1447800" cy="7620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18288" rIns="45720" bIns="18288" anchor="ctr">
            <a:spAutoFit/>
          </a:bodyPr>
          <a:lstStyle/>
          <a:p>
            <a:endParaRPr lang="en-US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 flipH="1" flipV="1">
            <a:off x="1600200" y="3124200"/>
            <a:ext cx="3429000" cy="132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18288" rIns="45720" bIns="18288">
            <a:spAutoFit/>
          </a:bodyPr>
          <a:lstStyle/>
          <a:p>
            <a:endParaRPr lang="en-US"/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805543" y="5410200"/>
            <a:ext cx="6934200" cy="660400"/>
          </a:xfrm>
          <a:prstGeom prst="rect">
            <a:avLst/>
          </a:prstGeom>
          <a:solidFill>
            <a:srgbClr val="339966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18288" rIns="45720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Many LED driver manufacturers now keep DC voltage across LEDs at all times, even during triac off-time</a:t>
            </a:r>
          </a:p>
        </p:txBody>
      </p:sp>
    </p:spTree>
    <p:extLst>
      <p:ext uri="{BB962C8B-B14F-4D97-AF65-F5344CB8AC3E}">
        <p14:creationId xmlns:p14="http://schemas.microsoft.com/office/powerpoint/2010/main" val="4802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PWM Dimming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8801-1B38-4359-847E-B0237D576624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C143-B83B-470D-9A6A-1D52EA9A52FA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489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09-60C_D8_level1_summary.jpg"/>
          <p:cNvPicPr>
            <a:picLocks noChangeAspect="1"/>
          </p:cNvPicPr>
          <p:nvPr/>
        </p:nvPicPr>
        <p:blipFill rotWithShape="1">
          <a:blip r:embed="rId2" cstate="print"/>
          <a:srcRect l="6399" r="8000" b="3159"/>
          <a:stretch/>
        </p:blipFill>
        <p:spPr>
          <a:xfrm>
            <a:off x="6126480" y="3703320"/>
            <a:ext cx="3017520" cy="2560320"/>
          </a:xfrm>
          <a:prstGeom prst="rect">
            <a:avLst/>
          </a:prstGeom>
        </p:spPr>
      </p:pic>
      <p:pic>
        <p:nvPicPr>
          <p:cNvPr id="8" name="Picture 7" descr="09-60C_D8_level2_summary.jpg"/>
          <p:cNvPicPr>
            <a:picLocks noChangeAspect="1"/>
          </p:cNvPicPr>
          <p:nvPr/>
        </p:nvPicPr>
        <p:blipFill rotWithShape="1">
          <a:blip r:embed="rId3" cstate="print"/>
          <a:srcRect l="6399" r="8000" b="3159"/>
          <a:stretch/>
        </p:blipFill>
        <p:spPr>
          <a:xfrm>
            <a:off x="3063240" y="3703320"/>
            <a:ext cx="3017520" cy="2560320"/>
          </a:xfrm>
          <a:prstGeom prst="rect">
            <a:avLst/>
          </a:prstGeom>
        </p:spPr>
      </p:pic>
      <p:pic>
        <p:nvPicPr>
          <p:cNvPr id="9" name="Picture 8" descr="09-60C_D8_level3_summary.jpg"/>
          <p:cNvPicPr>
            <a:picLocks noChangeAspect="1"/>
          </p:cNvPicPr>
          <p:nvPr/>
        </p:nvPicPr>
        <p:blipFill rotWithShape="1">
          <a:blip r:embed="rId4" cstate="print"/>
          <a:srcRect l="6399" r="8000" b="3159"/>
          <a:stretch/>
        </p:blipFill>
        <p:spPr>
          <a:xfrm>
            <a:off x="0" y="3703320"/>
            <a:ext cx="3017520" cy="2560320"/>
          </a:xfrm>
          <a:prstGeom prst="rect">
            <a:avLst/>
          </a:prstGeom>
        </p:spPr>
      </p:pic>
      <p:pic>
        <p:nvPicPr>
          <p:cNvPr id="10" name="Picture 9" descr="09-60C_D8_level4_summary.jpg"/>
          <p:cNvPicPr>
            <a:picLocks noChangeAspect="1"/>
          </p:cNvPicPr>
          <p:nvPr/>
        </p:nvPicPr>
        <p:blipFill rotWithShape="1">
          <a:blip r:embed="rId5" cstate="print"/>
          <a:srcRect l="6399" t="4590" r="8000" b="-4590"/>
          <a:stretch/>
        </p:blipFill>
        <p:spPr>
          <a:xfrm>
            <a:off x="6126480" y="1363695"/>
            <a:ext cx="3017520" cy="2643855"/>
          </a:xfrm>
          <a:prstGeom prst="rect">
            <a:avLst/>
          </a:prstGeom>
        </p:spPr>
      </p:pic>
      <p:pic>
        <p:nvPicPr>
          <p:cNvPr id="11" name="Picture 10" descr="09-60C_D8_level5_summary.jpg"/>
          <p:cNvPicPr>
            <a:picLocks noChangeAspect="1"/>
          </p:cNvPicPr>
          <p:nvPr/>
        </p:nvPicPr>
        <p:blipFill rotWithShape="1">
          <a:blip r:embed="rId6" cstate="print"/>
          <a:srcRect l="6399" t="4889" r="8000" b="-4889"/>
          <a:stretch/>
        </p:blipFill>
        <p:spPr>
          <a:xfrm>
            <a:off x="3063240" y="1363695"/>
            <a:ext cx="3017520" cy="2643855"/>
          </a:xfrm>
          <a:prstGeom prst="rect">
            <a:avLst/>
          </a:prstGeom>
        </p:spPr>
      </p:pic>
      <p:pic>
        <p:nvPicPr>
          <p:cNvPr id="12" name="Picture 11" descr="09-60C_summary.jpg"/>
          <p:cNvPicPr>
            <a:picLocks noChangeAspect="1"/>
          </p:cNvPicPr>
          <p:nvPr/>
        </p:nvPicPr>
        <p:blipFill rotWithShape="1">
          <a:blip r:embed="rId7" cstate="print"/>
          <a:srcRect l="6399" t="4889" r="8000" b="-4889"/>
          <a:stretch/>
        </p:blipFill>
        <p:spPr>
          <a:xfrm>
            <a:off x="0" y="1363695"/>
            <a:ext cx="3017520" cy="26438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480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</a:rPr>
              <a:t>~50% dimmer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1840" y="480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</a:rPr>
              <a:t>~25% dimmer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5080" y="480417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</a:rPr>
              <a:t>~0% dimmer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297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</a:rPr>
              <a:t>Switch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1840" y="2297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</a:rPr>
              <a:t>100% dimmer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5080" y="2297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A4E4"/>
                </a:solidFill>
                <a:effectLst/>
                <a:uLnTx/>
                <a:uFillTx/>
              </a:rPr>
              <a:t>~75% dimmer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A4E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42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05800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857250" indent="-40005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3" algn="l" eaLnBrk="0" hangingPunct="0">
              <a:lnSpc>
                <a:spcPts val="2700"/>
              </a:lnSpc>
              <a:spcBef>
                <a:spcPts val="600"/>
              </a:spcBef>
              <a:buClr>
                <a:srgbClr val="FC0128"/>
              </a:buClr>
              <a:buSzPct val="100000"/>
              <a:buFont typeface="Wingdings" pitchFamily="2" charset="2"/>
              <a:buChar char="Ø"/>
            </a:pPr>
            <a:endParaRPr lang="en-US" altLang="en-US" sz="2200" dirty="0">
              <a:solidFill>
                <a:schemeClr val="tx1"/>
              </a:solidFill>
            </a:endParaRPr>
          </a:p>
          <a:p>
            <a:pPr lvl="3" algn="l" eaLnBrk="0" hangingPunct="0">
              <a:lnSpc>
                <a:spcPts val="2700"/>
              </a:lnSpc>
              <a:spcBef>
                <a:spcPts val="600"/>
              </a:spcBef>
              <a:buClr>
                <a:srgbClr val="FC0128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 smtClean="0">
                <a:solidFill>
                  <a:schemeClr val="tx1"/>
                </a:solidFill>
              </a:rPr>
              <a:t>Various level of 120 Hz flicker appear in all lighting</a:t>
            </a:r>
          </a:p>
          <a:p>
            <a:pPr lvl="3" algn="l" eaLnBrk="0" hangingPunct="0">
              <a:lnSpc>
                <a:spcPts val="2700"/>
              </a:lnSpc>
              <a:spcBef>
                <a:spcPts val="600"/>
              </a:spcBef>
              <a:buClr>
                <a:srgbClr val="FC0128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 smtClean="0">
                <a:solidFill>
                  <a:schemeClr val="tx1"/>
                </a:solidFill>
              </a:rPr>
              <a:t>The driving method for LED lamps influences the amount and shape of the flicker</a:t>
            </a:r>
          </a:p>
          <a:p>
            <a:pPr lvl="3" algn="l" eaLnBrk="0" hangingPunct="0">
              <a:lnSpc>
                <a:spcPts val="2700"/>
              </a:lnSpc>
              <a:spcBef>
                <a:spcPts val="600"/>
              </a:spcBef>
              <a:buClr>
                <a:srgbClr val="FC0128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 smtClean="0">
                <a:solidFill>
                  <a:schemeClr val="tx1"/>
                </a:solidFill>
              </a:rPr>
              <a:t>IEEE </a:t>
            </a:r>
            <a:r>
              <a:rPr lang="en-US" altLang="en-US" sz="2200" dirty="0">
                <a:solidFill>
                  <a:schemeClr val="tx1"/>
                </a:solidFill>
              </a:rPr>
              <a:t>PAR1789 </a:t>
            </a:r>
            <a:r>
              <a:rPr lang="en-US" altLang="en-US" sz="2200" dirty="0" smtClean="0">
                <a:solidFill>
                  <a:schemeClr val="tx1"/>
                </a:solidFill>
              </a:rPr>
              <a:t>Standard Committee </a:t>
            </a:r>
            <a:r>
              <a:rPr lang="en-US" altLang="en-US" sz="2200" dirty="0">
                <a:solidFill>
                  <a:schemeClr val="tx1"/>
                </a:solidFill>
              </a:rPr>
              <a:t>intends to provide a recommended practice for how to apply this information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74755" name="Rectangle 9"/>
          <p:cNvSpPr>
            <a:spLocks noChangeArrowheads="1"/>
          </p:cNvSpPr>
          <p:nvPr/>
        </p:nvSpPr>
        <p:spPr bwMode="auto">
          <a:xfrm>
            <a:off x="304800" y="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3200" b="1" i="0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74756" name="Picture 8" descr="http://www.intl-lighttech.com/products/light-source/powersupply/img/power-supply-10v_main1.jpg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4717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3746790"/>
            <a:ext cx="357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en-US" dirty="0">
                <a:hlinkClick r:id="rId4"/>
              </a:rPr>
              <a:t>http://grouper.ieee.org/groups/1789/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7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PAR 1789 - PURPOSE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There </a:t>
            </a:r>
            <a:r>
              <a:rPr lang="en-US" dirty="0"/>
              <a:t>is a need to create a community where experts among the above different fields can communicate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Suggest </a:t>
            </a:r>
            <a:r>
              <a:rPr lang="en-US" dirty="0"/>
              <a:t>a recommended practice, not a standard. Representation on IEEE P1789 from ENERGY STAR, CIE and NEMA may later incorporate findings into standards if deemed necessary.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IEEE </a:t>
            </a:r>
            <a:r>
              <a:rPr lang="en-US" dirty="0"/>
              <a:t>Standards Association has a unique open process that MUST involve all interest groups including academics, national labs, industry, customers… (current membership is ~50 with around 25% academics, 25% government labs, 50% industry/consulting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International </a:t>
            </a:r>
            <a:r>
              <a:rPr lang="en-US" dirty="0"/>
              <a:t>participation from members and from standards groups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1346537"/>
            <a:ext cx="8077200" cy="1015663"/>
          </a:xfrm>
          <a:prstGeom prst="rect">
            <a:avLst/>
          </a:prstGeom>
          <a:solidFill>
            <a:srgbClr val="00B050"/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square">
            <a:spAutoFit/>
            <a:flatTx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Vision:</a:t>
            </a:r>
            <a:r>
              <a:rPr lang="en-US" sz="2000" b="0" dirty="0">
                <a:cs typeface="Arial" pitchFamily="34" charset="0"/>
              </a:rPr>
              <a:t> </a:t>
            </a:r>
            <a:r>
              <a:rPr lang="en-US" sz="2000" i="1" dirty="0">
                <a:solidFill>
                  <a:srgbClr val="FFFF66"/>
                </a:solidFill>
                <a:cs typeface="Arial" pitchFamily="34" charset="0"/>
              </a:rPr>
              <a:t>Bring together a community of lighting environmental psychologists, medical researchers, lamp designers, LED driver designers, and LED lamp users to openly discuss concerns for LED lighting. </a:t>
            </a:r>
          </a:p>
        </p:txBody>
      </p:sp>
    </p:spTree>
    <p:extLst>
      <p:ext uri="{BB962C8B-B14F-4D97-AF65-F5344CB8AC3E}">
        <p14:creationId xmlns:p14="http://schemas.microsoft.com/office/powerpoint/2010/main" val="16550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0" name="Rectangle 4"/>
          <p:cNvSpPr>
            <a:spLocks noChangeArrowheads="1"/>
          </p:cNvSpPr>
          <p:nvPr/>
        </p:nvSpPr>
        <p:spPr bwMode="auto">
          <a:xfrm>
            <a:off x="9906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Applications of HB-LEDs</a:t>
            </a:r>
          </a:p>
        </p:txBody>
      </p:sp>
      <p:sp>
        <p:nvSpPr>
          <p:cNvPr id="884742" name="Rectangle 6"/>
          <p:cNvSpPr>
            <a:spLocks noChangeArrowheads="1"/>
          </p:cNvSpPr>
          <p:nvPr/>
        </p:nvSpPr>
        <p:spPr bwMode="auto">
          <a:xfrm>
            <a:off x="762000" y="1066800"/>
            <a:ext cx="5867400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18288" rIns="45720" bIns="18288" anchor="ctr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Illumination</a:t>
            </a:r>
          </a:p>
          <a:p>
            <a:pPr algn="l">
              <a:defRPr/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	-- Local Illumination</a:t>
            </a:r>
          </a:p>
          <a:p>
            <a:pPr algn="l">
              <a:defRPr/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	-- General Lighting</a:t>
            </a:r>
          </a:p>
          <a:p>
            <a:pPr algn="l">
              <a:defRPr/>
            </a:pPr>
            <a:endParaRPr lang="en-US" sz="1800">
              <a:solidFill>
                <a:schemeClr val="accent2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1800">
              <a:solidFill>
                <a:schemeClr val="accent2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sz="18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9701" name="Picture 7" descr="exeter11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57600"/>
            <a:ext cx="1901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ora2147421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8827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ligh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029200"/>
            <a:ext cx="1746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place_stanislas_thu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621088"/>
            <a:ext cx="19558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 descr="whiteLE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189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4" descr="Red-Tel%20Adashim-t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5029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5" descr="vospad_entertainment_thum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3613150"/>
            <a:ext cx="1946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6" descr="Hardrock_S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029200"/>
            <a:ext cx="141763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7" descr="brunswick_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868363"/>
            <a:ext cx="14176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2562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45720" bIns="1828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latin typeface="Times New Roman" pitchFamily="18" charset="0"/>
              </a:rPr>
              <a:t>Ref : </a:t>
            </a:r>
            <a:r>
              <a:rPr lang="en-US" altLang="en-US" sz="1400">
                <a:latin typeface="Times New Roman" pitchFamily="18" charset="0"/>
                <a:hlinkClick r:id="rId12"/>
              </a:rPr>
              <a:t>www.lumileds.com</a:t>
            </a:r>
            <a:endParaRPr lang="en-US" altLang="en-US" sz="1400">
              <a:latin typeface="Times New Roman" pitchFamily="18" charset="0"/>
            </a:endParaRPr>
          </a:p>
          <a:p>
            <a:r>
              <a:rPr lang="en-US" altLang="en-US" sz="1400">
                <a:latin typeface="Times New Roman" pitchFamily="18" charset="0"/>
              </a:rPr>
              <a:t>                </a:t>
            </a:r>
            <a:r>
              <a:rPr lang="en-US" altLang="en-US" sz="1400">
                <a:latin typeface="Times New Roman" pitchFamily="18" charset="0"/>
                <a:hlinkClick r:id="rId13"/>
              </a:rPr>
              <a:t>www.colorkinetics.com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PAR 1789 - PURPOSE</a:t>
            </a:r>
            <a:endParaRPr lang="en-US" dirty="0"/>
          </a:p>
        </p:txBody>
      </p:sp>
      <p:sp>
        <p:nvSpPr>
          <p:cNvPr id="26626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Describe some possible health risks, such as headaches, eye strain and epileptic seizure, associated with low frequency modulation of High Brightness LEDs in different applications</a:t>
            </a:r>
          </a:p>
          <a:p>
            <a:r>
              <a:rPr lang="en-US" altLang="en-US" dirty="0" smtClean="0"/>
              <a:t>Provide recommended practices to aid design of LED driving systems to modulate at safe frequencies for their particular applications in order to protect against the described health risks.</a:t>
            </a:r>
          </a:p>
          <a:p>
            <a:pPr marL="0" indent="0">
              <a:buNone/>
            </a:pPr>
            <a:endParaRPr lang="en-US" altLang="en-US" dirty="0" smtClean="0">
              <a:hlinkClick r:id="rId3"/>
            </a:endParaRPr>
          </a:p>
          <a:p>
            <a:pPr marL="0" indent="0">
              <a:buNone/>
            </a:pPr>
            <a:r>
              <a:rPr lang="en-US" altLang="en-US" dirty="0" smtClean="0">
                <a:hlinkClick r:id="rId3"/>
              </a:rPr>
              <a:t>http://grouper.ieee.org/groups/1789/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D9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Motivation</a:t>
            </a:r>
          </a:p>
        </p:txBody>
      </p:sp>
      <p:pic>
        <p:nvPicPr>
          <p:cNvPr id="92164" name="Picture 4" descr="C:\Documents and Settings\All Users\Documents\My Pictures\mar08\bradcf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2788"/>
            <a:ext cx="24384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C:\Documents and Settings\All Users\Documents\My Pictures\mar08\brad_inca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22475"/>
            <a:ext cx="23828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C:\Documents and Settings\All Users\Documents\My Pictures\mar08\brad_pi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22475"/>
            <a:ext cx="23828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676400" y="1143000"/>
            <a:ext cx="57912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3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itchFamily="34" charset="0"/>
              </a:rPr>
              <a:t>People LOVE light quality from LEDs!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81000" y="4114800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FF"/>
                </a:solidFill>
                <a:cs typeface="Arial" pitchFamily="34" charset="0"/>
              </a:rPr>
              <a:t>Brad Lehman lit by CFL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352800" y="4114800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FF"/>
                </a:solidFill>
                <a:cs typeface="Arial" pitchFamily="34" charset="0"/>
              </a:rPr>
              <a:t>Brad lit by incandescent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6400800" y="4114800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FF"/>
                </a:solidFill>
                <a:cs typeface="Arial" pitchFamily="34" charset="0"/>
              </a:rPr>
              <a:t>Brad lit by LEDs</a:t>
            </a:r>
          </a:p>
        </p:txBody>
      </p:sp>
    </p:spTree>
    <p:extLst>
      <p:ext uri="{BB962C8B-B14F-4D97-AF65-F5344CB8AC3E}">
        <p14:creationId xmlns:p14="http://schemas.microsoft.com/office/powerpoint/2010/main" val="7171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69" grpId="0"/>
      <p:bldP spid="92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5334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Why High Brightness LEDs?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7010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18288" rIns="45720" bIns="1828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0" dirty="0">
                <a:latin typeface="Times New Roman" pitchFamily="18" charset="0"/>
              </a:rPr>
              <a:t> LEDs have an incredibly long life, lasting ~50,000 hours (depends on operating temperature). A fluorescent tube lasts 7,500 hours and a normal incandescent bulb lasts only 1,000 hours.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304800" y="2500612"/>
            <a:ext cx="686341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45720" bIns="1828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0" dirty="0">
                <a:latin typeface="Times New Roman" pitchFamily="18" charset="0"/>
              </a:rPr>
              <a:t> LED bulbs are environmentally friendly and no mercury to dispose of 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1800" b="0" dirty="0">
                <a:latin typeface="Times New Roman" pitchFamily="18" charset="0"/>
              </a:rPr>
              <a:t>as in some fluorescent lamps.</a:t>
            </a:r>
          </a:p>
        </p:txBody>
      </p:sp>
      <p:pic>
        <p:nvPicPr>
          <p:cNvPr id="12294" name="Picture 18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318125"/>
            <a:ext cx="12573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39" name="Text Box 19"/>
          <p:cNvSpPr txBox="1">
            <a:spLocks noChangeArrowheads="1"/>
          </p:cNvSpPr>
          <p:nvPr/>
        </p:nvSpPr>
        <p:spPr bwMode="auto">
          <a:xfrm>
            <a:off x="7810500" y="6384925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Lumileds</a:t>
            </a:r>
          </a:p>
        </p:txBody>
      </p:sp>
      <p:pic>
        <p:nvPicPr>
          <p:cNvPr id="12296" name="Picture 20" descr="nichia 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75088"/>
            <a:ext cx="1447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1" name="Text Box 21"/>
          <p:cNvSpPr txBox="1">
            <a:spLocks noChangeArrowheads="1"/>
          </p:cNvSpPr>
          <p:nvPr/>
        </p:nvSpPr>
        <p:spPr bwMode="auto">
          <a:xfrm>
            <a:off x="7902575" y="48609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Nichia</a:t>
            </a:r>
          </a:p>
        </p:txBody>
      </p:sp>
      <p:pic>
        <p:nvPicPr>
          <p:cNvPr id="12298" name="Picture 22" descr="Cree lmp_real70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46325"/>
            <a:ext cx="1447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3" name="Text Box 23"/>
          <p:cNvSpPr txBox="1">
            <a:spLocks noChangeArrowheads="1"/>
          </p:cNvSpPr>
          <p:nvPr/>
        </p:nvSpPr>
        <p:spPr bwMode="auto">
          <a:xfrm>
            <a:off x="7870825" y="3489325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Cree</a:t>
            </a:r>
          </a:p>
        </p:txBody>
      </p:sp>
      <p:pic>
        <p:nvPicPr>
          <p:cNvPr id="12300" name="Picture 25" descr="product_imag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3065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6" name="Text Box 26"/>
          <p:cNvSpPr txBox="1">
            <a:spLocks noChangeArrowheads="1"/>
          </p:cNvSpPr>
          <p:nvPr/>
        </p:nvSpPr>
        <p:spPr bwMode="auto">
          <a:xfrm>
            <a:off x="7870825" y="196532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Enlux</a:t>
            </a:r>
          </a:p>
        </p:txBody>
      </p:sp>
      <p:sp>
        <p:nvSpPr>
          <p:cNvPr id="12303" name="Text Box 32"/>
          <p:cNvSpPr txBox="1">
            <a:spLocks noChangeArrowheads="1"/>
          </p:cNvSpPr>
          <p:nvPr/>
        </p:nvSpPr>
        <p:spPr bwMode="auto">
          <a:xfrm>
            <a:off x="359055" y="3374783"/>
            <a:ext cx="6901889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18288" rIns="45720" bIns="1828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0" dirty="0">
                <a:latin typeface="Times New Roman" pitchFamily="18" charset="0"/>
              </a:rPr>
              <a:t> Lower maintenance cost as LEDs have long lifetimes. For the same </a:t>
            </a:r>
          </a:p>
          <a:p>
            <a:pPr algn="l"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1800" b="0" dirty="0">
                <a:latin typeface="Times New Roman" pitchFamily="18" charset="0"/>
              </a:rPr>
              <a:t>reason replacement costs are also reduced</a:t>
            </a:r>
            <a:r>
              <a:rPr lang="en-US" altLang="en-US" sz="1800" b="0" dirty="0" smtClean="0">
                <a:latin typeface="Times New Roman" pitchFamily="18" charset="0"/>
              </a:rPr>
              <a:t>.</a:t>
            </a:r>
          </a:p>
          <a:p>
            <a:pPr algn="l">
              <a:buClr>
                <a:srgbClr val="CC0000"/>
              </a:buClr>
              <a:buFont typeface="Wingdings" pitchFamily="2" charset="2"/>
              <a:buNone/>
            </a:pPr>
            <a:endParaRPr lang="en-US" altLang="en-US" sz="1800" b="0" dirty="0">
              <a:latin typeface="Times New Roman" pitchFamily="18" charset="0"/>
            </a:endParaRPr>
          </a:p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0" dirty="0">
                <a:latin typeface="Times New Roman" pitchFamily="18" charset="0"/>
              </a:rPr>
              <a:t> High-levels of brightness and intensity as combinations of Red, Green </a:t>
            </a:r>
          </a:p>
          <a:p>
            <a:pPr algn="l"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1800" b="0" dirty="0">
                <a:latin typeface="Times New Roman" pitchFamily="18" charset="0"/>
              </a:rPr>
              <a:t>and Blue produce various colors</a:t>
            </a:r>
            <a:r>
              <a:rPr lang="en-US" altLang="en-US" sz="1800" b="0" dirty="0" smtClean="0">
                <a:latin typeface="Times New Roman" pitchFamily="18" charset="0"/>
              </a:rPr>
              <a:t>.</a:t>
            </a:r>
          </a:p>
          <a:p>
            <a:pPr algn="l">
              <a:buClr>
                <a:srgbClr val="CC0000"/>
              </a:buClr>
              <a:buFont typeface="Wingdings" pitchFamily="2" charset="2"/>
              <a:buNone/>
            </a:pPr>
            <a:endParaRPr lang="en-US" altLang="en-US" sz="1800" b="0" dirty="0">
              <a:latin typeface="Times New Roman" pitchFamily="18" charset="0"/>
            </a:endParaRPr>
          </a:p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1800" b="0" dirty="0" smtClean="0">
                <a:latin typeface="Times New Roman" pitchFamily="18" charset="0"/>
              </a:rPr>
              <a:t>Can </a:t>
            </a:r>
            <a:r>
              <a:rPr lang="en-US" altLang="en-US" sz="1800" b="0" dirty="0">
                <a:latin typeface="Times New Roman" pitchFamily="18" charset="0"/>
              </a:rPr>
              <a:t>be easily controlled and programmed.</a:t>
            </a:r>
          </a:p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endParaRPr lang="en-US" altLang="en-US" sz="18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Predictions</a:t>
            </a:r>
          </a:p>
        </p:txBody>
      </p:sp>
      <p:sp>
        <p:nvSpPr>
          <p:cNvPr id="861189" name="Text Box 5"/>
          <p:cNvSpPr txBox="1">
            <a:spLocks noChangeArrowheads="1"/>
          </p:cNvSpPr>
          <p:nvPr/>
        </p:nvSpPr>
        <p:spPr bwMode="auto">
          <a:xfrm>
            <a:off x="285750" y="838200"/>
            <a:ext cx="8477250" cy="4468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2000" b="0" dirty="0">
                <a:latin typeface="Times New Roman" pitchFamily="18" charset="0"/>
              </a:rPr>
              <a:t> </a:t>
            </a:r>
            <a:r>
              <a:rPr lang="en-US" altLang="en-US" sz="2400" b="0" dirty="0">
                <a:latin typeface="Times New Roman" pitchFamily="18" charset="0"/>
              </a:rPr>
              <a:t>According to statistics published by Optoelectronics Industry Development Association (OIDA), replacement of one 60 Watt bulb with an equivalent lumens LED white light bulb will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2000" b="0" dirty="0">
                <a:latin typeface="Times New Roman" pitchFamily="18" charset="0"/>
              </a:rPr>
              <a:t> 	 - Save over </a:t>
            </a:r>
            <a:r>
              <a:rPr lang="en-US" altLang="en-US" sz="2000" dirty="0">
                <a:latin typeface="Times New Roman" pitchFamily="18" charset="0"/>
              </a:rPr>
              <a:t>1800 pounds </a:t>
            </a:r>
            <a:r>
              <a:rPr lang="en-US" altLang="en-US" sz="2000" b="0" dirty="0">
                <a:latin typeface="Times New Roman" pitchFamily="18" charset="0"/>
              </a:rPr>
              <a:t>of coal.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2000" b="0" dirty="0">
                <a:latin typeface="Times New Roman" pitchFamily="18" charset="0"/>
              </a:rPr>
              <a:t>  	 - Reduce carbon dioxide emissions by </a:t>
            </a:r>
            <a:r>
              <a:rPr lang="en-US" altLang="en-US" sz="2000" dirty="0">
                <a:latin typeface="Times New Roman" pitchFamily="18" charset="0"/>
              </a:rPr>
              <a:t>3000 pounds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2000" b="0" dirty="0">
                <a:latin typeface="Times New Roman" pitchFamily="18" charset="0"/>
              </a:rPr>
              <a:t>  	 - Reduce </a:t>
            </a:r>
            <a:r>
              <a:rPr lang="en-US" altLang="en-US" sz="2000" b="0" dirty="0" err="1">
                <a:latin typeface="Times New Roman" pitchFamily="18" charset="0"/>
              </a:rPr>
              <a:t>Sulphur</a:t>
            </a:r>
            <a:r>
              <a:rPr lang="en-US" altLang="en-US" sz="2000" b="0" dirty="0">
                <a:latin typeface="Times New Roman" pitchFamily="18" charset="0"/>
              </a:rPr>
              <a:t> dioxide emissions by </a:t>
            </a:r>
            <a:r>
              <a:rPr lang="en-US" altLang="en-US" sz="2000" dirty="0">
                <a:latin typeface="Times New Roman" pitchFamily="18" charset="0"/>
              </a:rPr>
              <a:t>12 pounds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2000" b="0" dirty="0">
                <a:latin typeface="Times New Roman" pitchFamily="18" charset="0"/>
              </a:rPr>
              <a:t> 	 - Creates </a:t>
            </a:r>
            <a:r>
              <a:rPr lang="en-US" altLang="en-US" sz="2000" dirty="0">
                <a:latin typeface="Times New Roman" pitchFamily="18" charset="0"/>
              </a:rPr>
              <a:t>no mercury </a:t>
            </a:r>
            <a:r>
              <a:rPr lang="en-US" altLang="en-US" sz="2000" b="0" dirty="0">
                <a:latin typeface="Times New Roman" pitchFamily="18" charset="0"/>
              </a:rPr>
              <a:t>emissions</a:t>
            </a:r>
          </a:p>
          <a:p>
            <a:pPr algn="l">
              <a:buFont typeface="Wingdings" pitchFamily="2" charset="2"/>
              <a:buNone/>
            </a:pPr>
            <a:endParaRPr lang="en-US" altLang="en-US" sz="2000" b="0" dirty="0">
              <a:latin typeface="Times New Roman" pitchFamily="18" charset="0"/>
            </a:endParaRPr>
          </a:p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endParaRPr lang="en-US" altLang="en-US" sz="2000" b="0" dirty="0">
              <a:latin typeface="Times New Roman" pitchFamily="18" charset="0"/>
            </a:endParaRPr>
          </a:p>
          <a:p>
            <a:pPr algn="l"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en-US" sz="2400" b="0" dirty="0" smtClean="0">
                <a:latin typeface="Times New Roman" pitchFamily="18" charset="0"/>
              </a:rPr>
              <a:t>DOE estimates </a:t>
            </a:r>
            <a:r>
              <a:rPr lang="en-US" altLang="en-US" sz="2400" b="0" dirty="0">
                <a:latin typeface="Times New Roman" pitchFamily="18" charset="0"/>
              </a:rPr>
              <a:t>that Solid State Lighting could potentially reduce the US electricity used for illumination up to </a:t>
            </a:r>
            <a:r>
              <a:rPr lang="en-US" altLang="en-US" sz="2400" dirty="0">
                <a:latin typeface="Times New Roman" pitchFamily="18" charset="0"/>
              </a:rPr>
              <a:t>50% by 2025</a:t>
            </a:r>
            <a:r>
              <a:rPr lang="en-US" altLang="en-US" sz="2400" b="0" dirty="0">
                <a:latin typeface="Times New Roman" pitchFamily="18" charset="0"/>
              </a:rPr>
              <a:t>. </a:t>
            </a:r>
            <a:endParaRPr lang="en-US" altLang="en-US" sz="2400" b="0" dirty="0" smtClean="0">
              <a:latin typeface="Times New Roman" pitchFamily="18" charset="0"/>
            </a:endParaRPr>
          </a:p>
          <a:p>
            <a:pPr marL="1200150" lvl="2" indent="-342900"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 smtClean="0">
                <a:latin typeface="Times New Roman" pitchFamily="18" charset="0"/>
              </a:rPr>
              <a:t>Alleviate </a:t>
            </a:r>
            <a:r>
              <a:rPr lang="en-US" altLang="en-US" sz="2000" b="0" dirty="0">
                <a:latin typeface="Times New Roman" pitchFamily="18" charset="0"/>
              </a:rPr>
              <a:t>the need of more than </a:t>
            </a:r>
            <a:r>
              <a:rPr lang="en-US" altLang="en-US" sz="2000" dirty="0">
                <a:latin typeface="Times New Roman" pitchFamily="18" charset="0"/>
              </a:rPr>
              <a:t>40</a:t>
            </a:r>
            <a:r>
              <a:rPr lang="en-US" altLang="en-US" sz="2000" b="0" dirty="0">
                <a:latin typeface="Times New Roman" pitchFamily="18" charset="0"/>
              </a:rPr>
              <a:t> power stations of </a:t>
            </a:r>
            <a:r>
              <a:rPr lang="en-US" altLang="en-US" sz="2000" dirty="0">
                <a:latin typeface="Times New Roman" pitchFamily="18" charset="0"/>
              </a:rPr>
              <a:t>1000MW</a:t>
            </a:r>
            <a:r>
              <a:rPr lang="en-US" altLang="en-US" sz="2400" b="0" dirty="0">
                <a:latin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None/>
            </a:pPr>
            <a:r>
              <a:rPr lang="en-US" altLang="en-US" sz="2400" b="0" dirty="0">
                <a:latin typeface="Times New Roman" pitchFamily="18" charset="0"/>
              </a:rPr>
              <a:t> </a:t>
            </a:r>
            <a:endParaRPr lang="en-US" altLang="en-US" sz="20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91991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D thesis defense_V2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2116</Words>
  <Application>Microsoft Office PowerPoint</Application>
  <PresentationFormat>On-screen Show (4:3)</PresentationFormat>
  <Paragraphs>351</Paragraphs>
  <Slides>50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SimSun</vt:lpstr>
      <vt:lpstr>SimSun</vt:lpstr>
      <vt:lpstr>Americana BT</vt:lpstr>
      <vt:lpstr>Arial</vt:lpstr>
      <vt:lpstr>Calibri</vt:lpstr>
      <vt:lpstr>Geneva</vt:lpstr>
      <vt:lpstr>Helvetica</vt:lpstr>
      <vt:lpstr>Tahoma</vt:lpstr>
      <vt:lpstr>Times</vt:lpstr>
      <vt:lpstr>Times New Roman</vt:lpstr>
      <vt:lpstr>Verdana</vt:lpstr>
      <vt:lpstr>Wingdings</vt:lpstr>
      <vt:lpstr>PhD thesis defense_V2.1</vt:lpstr>
      <vt:lpstr>Picture Publisher Image</vt:lpstr>
      <vt:lpstr>Power Electronic Drivers’ Influence on LED Light Flicker </vt:lpstr>
      <vt:lpstr>Disclaimer</vt:lpstr>
      <vt:lpstr>Presentation outline</vt:lpstr>
      <vt:lpstr>Introduction to LED Lighting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Flicker</vt:lpstr>
      <vt:lpstr>Flicker in Lighting</vt:lpstr>
      <vt:lpstr>Light source modulation</vt:lpstr>
      <vt:lpstr>PowerPoint Presentation</vt:lpstr>
      <vt:lpstr>Eye Saccade</vt:lpstr>
      <vt:lpstr>PowerPoint Presentation</vt:lpstr>
      <vt:lpstr>PowerPoint Presentation</vt:lpstr>
      <vt:lpstr>PowerPoint Presentation</vt:lpstr>
      <vt:lpstr>Experimental Setup</vt:lpstr>
      <vt:lpstr>PowerPoint Presentation</vt:lpstr>
      <vt:lpstr>PowerPoint Presentation</vt:lpstr>
      <vt:lpstr>PowerPoint Presentation</vt:lpstr>
      <vt:lpstr>Lighting Research Center (ASSIST) at RPI (Bullough, Sweater Hickcox, Klein, Lok, Narendran)</vt:lpstr>
      <vt:lpstr>Flicker: Potential Health Effects</vt:lpstr>
      <vt:lpstr>PowerPoint Presentation</vt:lpstr>
      <vt:lpstr>PowerPoint Presentation</vt:lpstr>
      <vt:lpstr>Headaches and lighting: over twice the occurance of headaches when magnetic ballasts with 120Hz </vt:lpstr>
      <vt:lpstr>Risk Assessment</vt:lpstr>
      <vt:lpstr>LED Drivers and Flicker</vt:lpstr>
      <vt:lpstr>Methods of Driving LEDs – Basic Circuit</vt:lpstr>
      <vt:lpstr>1 Strings of LEDs with 1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Single-Stage LED driver</vt:lpstr>
      <vt:lpstr>Typical Single-Stage LED driver</vt:lpstr>
      <vt:lpstr>Typical Dual-Stage LED driver</vt:lpstr>
      <vt:lpstr>It is possible to eliminate flicker completely</vt:lpstr>
      <vt:lpstr>Power Factor Correction  (PFC) Architecture Trade-Off</vt:lpstr>
      <vt:lpstr>Triac Phase Modulate Dimmers</vt:lpstr>
      <vt:lpstr>PWM Dimming</vt:lpstr>
      <vt:lpstr>Triac Dimmer</vt:lpstr>
      <vt:lpstr>The Concern?</vt:lpstr>
      <vt:lpstr>Solution: holdup capacitor – LM3445</vt:lpstr>
      <vt:lpstr>LED PWM Dimming Example</vt:lpstr>
      <vt:lpstr>PowerPoint Presentation</vt:lpstr>
      <vt:lpstr>IEEE PAR 1789 - PURPOSE</vt:lpstr>
      <vt:lpstr>IEEE PAR 1789 - PURPOSE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Non-Superconducting Fault Current Limiter*</dc:title>
  <dc:creator>lehman</dc:creator>
  <cp:lastModifiedBy>Colravy, Kevin James</cp:lastModifiedBy>
  <cp:revision>47</cp:revision>
  <dcterms:created xsi:type="dcterms:W3CDTF">2014-01-09T21:19:50Z</dcterms:created>
  <dcterms:modified xsi:type="dcterms:W3CDTF">2014-04-21T22:11:59Z</dcterms:modified>
</cp:coreProperties>
</file>