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5" r:id="rId6"/>
    <p:sldId id="261" r:id="rId7"/>
    <p:sldId id="292" r:id="rId8"/>
    <p:sldId id="268" r:id="rId9"/>
    <p:sldId id="293" r:id="rId10"/>
    <p:sldId id="270" r:id="rId11"/>
    <p:sldId id="264" r:id="rId12"/>
    <p:sldId id="266" r:id="rId13"/>
    <p:sldId id="267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6" r:id="rId30"/>
    <p:sldId id="287" r:id="rId31"/>
    <p:sldId id="288" r:id="rId32"/>
    <p:sldId id="289" r:id="rId33"/>
    <p:sldId id="285" r:id="rId34"/>
    <p:sldId id="29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81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ACF5B71-5493-4793-A050-F731E9B55913}" type="datetimeFigureOut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CD55967-4C5E-40DA-A611-9236E7E1A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30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5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2"/>
            <a:ext cx="8229600" cy="4525963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25706E-32E8-4706-8D75-A35B761A3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2"/>
            <a:ext cx="8229600" cy="4525963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93F4107-62F0-4FE5-B13A-BAFFE5A0F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21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1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621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1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33A647-52D4-4C92-A6DA-F264620E4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1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6AD896D-1A2F-4E22-B183-57A2ED58A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har char="–"/>
        <a:defRPr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har char="»"/>
        <a:defRPr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Limit Preserving Power System Equivalent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2514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Wonhyeok</a:t>
            </a:r>
            <a:r>
              <a:rPr lang="en-US" dirty="0" smtClean="0"/>
              <a:t> </a:t>
            </a:r>
            <a:r>
              <a:rPr lang="en-US" dirty="0" smtClean="0"/>
              <a:t>Jang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2400" dirty="0" smtClean="0"/>
              <a:t>Work with Prof. </a:t>
            </a:r>
            <a:r>
              <a:rPr lang="en-US" sz="2400" dirty="0" err="1" smtClean="0"/>
              <a:t>Overbye</a:t>
            </a:r>
            <a:r>
              <a:rPr lang="en-US" sz="2400" dirty="0" smtClean="0"/>
              <a:t>, </a:t>
            </a:r>
            <a:r>
              <a:rPr lang="en-US" sz="2400" dirty="0" err="1" smtClean="0"/>
              <a:t>Saurav</a:t>
            </a:r>
            <a:r>
              <a:rPr lang="en-US" sz="2400" dirty="0" smtClean="0"/>
              <a:t> </a:t>
            </a:r>
            <a:r>
              <a:rPr lang="en-US" sz="2400" dirty="0" err="1" smtClean="0"/>
              <a:t>Mohapatra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Hao</a:t>
            </a:r>
            <a:r>
              <a:rPr lang="en-US" sz="2400" dirty="0" smtClean="0"/>
              <a:t> Zhu</a:t>
            </a:r>
            <a:endParaRPr lang="en-US" sz="2400" dirty="0" smtClean="0"/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1371600" y="9906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ECE 590I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Case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 E, between bus A and B, is going to be eliminated</a:t>
            </a:r>
          </a:p>
          <a:p>
            <a:r>
              <a:rPr lang="en-US" dirty="0" smtClean="0"/>
              <a:t>Need to calculate the new limit for the equivalent line between bus A and B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34258"/>
              </p:ext>
            </p:extLst>
          </p:nvPr>
        </p:nvGraphicFramePr>
        <p:xfrm>
          <a:off x="2243559" y="4191000"/>
          <a:ext cx="4902844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Visio" r:id="rId3" imgW="3402065" imgH="1788040" progId="Visio.Drawing.11">
                  <p:embed/>
                </p:oleObj>
              </mc:Choice>
              <mc:Fallback>
                <p:oleObj name="Visio" r:id="rId3" imgW="3402065" imgH="178804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559" y="4191000"/>
                        <a:ext cx="4902844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02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  <a:r>
              <a:rPr lang="en-US" dirty="0" smtClean="0"/>
              <a:t>Case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5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11363"/>
                <a:ext cx="8229600" cy="4525962"/>
              </a:xfrm>
            </p:spPr>
            <p:txBody>
              <a:bodyPr/>
              <a:lstStyle/>
              <a:p>
                <a:r>
                  <a:rPr lang="en-US" dirty="0" smtClean="0"/>
                  <a:t>Series Combination</a:t>
                </a:r>
              </a:p>
              <a:p>
                <a:pPr lvl="1"/>
                <a:r>
                  <a:rPr lang="en-US" dirty="0" smtClean="0"/>
                  <a:t>If two lines are in series and the node joining them is </a:t>
                </a:r>
                <a:r>
                  <a:rPr lang="en-US" dirty="0" err="1" smtClean="0"/>
                  <a:t>equivalenced</a:t>
                </a:r>
                <a:r>
                  <a:rPr lang="en-US" dirty="0" smtClean="0"/>
                  <a:t>, then the total limit must be the lower of the two limits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𝐿𝑖𝑚𝑖𝑡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baseline="-25000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min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𝐿𝑖𝑚𝑖𝑡</m:t>
                    </m:r>
                    <m:r>
                      <a:rPr lang="en-US" b="0" i="1" smtClean="0">
                        <a:latin typeface="Cambria Math"/>
                      </a:rPr>
                      <m:t> 1, </m:t>
                    </m:r>
                    <m:r>
                      <a:rPr lang="en-US" b="0" i="1" smtClean="0">
                        <a:latin typeface="Cambria Math"/>
                      </a:rPr>
                      <m:t>𝐿𝑖𝑚𝑖𝑡</m:t>
                    </m:r>
                    <m:r>
                      <a:rPr lang="en-US" b="0" i="1" smtClean="0">
                        <a:latin typeface="Cambria Math"/>
                      </a:rPr>
                      <m:t> 2, . . . , </m:t>
                    </m:r>
                    <m:r>
                      <a:rPr lang="en-US" b="0" i="1" smtClean="0">
                        <a:latin typeface="Cambria Math"/>
                      </a:rPr>
                      <m:t>𝐿𝑖𝑚𝑖𝑡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baseline="-25000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13315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11363"/>
                <a:ext cx="8229600" cy="4525962"/>
              </a:xfrm>
              <a:blipFill rotWithShape="1">
                <a:blip r:embed="rId3"/>
                <a:stretch>
                  <a:fillRect l="-1481" t="-674" r="-889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슬라이드 번호 개체 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A563D5-1901-4AEA-B348-86967838FD8F}" type="slidenum">
              <a:rPr lang="en-US"/>
              <a:pPr eaLnBrk="1" hangingPunct="1"/>
              <a:t>11</a:t>
            </a:fld>
            <a:endParaRPr lang="en-US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626762"/>
              </p:ext>
            </p:extLst>
          </p:nvPr>
        </p:nvGraphicFramePr>
        <p:xfrm>
          <a:off x="2196703" y="4038600"/>
          <a:ext cx="4432697" cy="19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Visio" r:id="rId4" imgW="2709666" imgH="1214431" progId="Visio.Drawing.11">
                  <p:embed/>
                </p:oleObj>
              </mc:Choice>
              <mc:Fallback>
                <p:oleObj name="Visio" r:id="rId4" imgW="2709666" imgH="1214431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703" y="4038600"/>
                        <a:ext cx="4432697" cy="1990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</a:t>
            </a:r>
            <a:r>
              <a:rPr lang="en-US" dirty="0" smtClean="0"/>
              <a:t>Case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Parallel Combination</a:t>
                </a:r>
              </a:p>
              <a:p>
                <a:pPr lvl="1"/>
                <a:r>
                  <a:rPr lang="en-US" dirty="0" smtClean="0"/>
                  <a:t>New limit is determined by which line in the parallel lines is binding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𝐿𝑖𝑚𝑖𝑡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baseline="-25000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min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𝐿𝑖𝑚</m:t>
                    </m:r>
                    <m:r>
                      <a:rPr lang="en-US" b="0" i="1" baseline="-25000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𝐿𝑖𝑚</m:t>
                    </m:r>
                    <m:r>
                      <a:rPr lang="en-US" b="0" i="1" baseline="-25000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. . ., </m:t>
                    </m:r>
                    <m:r>
                      <a:rPr lang="en-US" b="0" i="1" smtClean="0">
                        <a:latin typeface="Cambria Math"/>
                      </a:rPr>
                      <m:t>𝐿𝑖𝑚𝑛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142237"/>
              </p:ext>
            </p:extLst>
          </p:nvPr>
        </p:nvGraphicFramePr>
        <p:xfrm>
          <a:off x="1752600" y="3503479"/>
          <a:ext cx="5589792" cy="1906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Visio" r:id="rId4" imgW="3609649" imgH="1255461" progId="Visio.Drawing.11">
                  <p:embed/>
                </p:oleObj>
              </mc:Choice>
              <mc:Fallback>
                <p:oleObj name="Visio" r:id="rId4" imgW="3609649" imgH="125546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03479"/>
                        <a:ext cx="5589792" cy="19067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7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Sequentially as each bus is being </a:t>
            </a:r>
            <a:r>
              <a:rPr lang="en-US" dirty="0" err="1" smtClean="0"/>
              <a:t>equivalenced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Combine limits of parallel lines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Calculate PTDFs between the first neighbor buses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Calculate MPT between the first neighbor buses, only considering the lines that are being eliminated</a:t>
            </a:r>
          </a:p>
          <a:p>
            <a:pPr marL="1314450" lvl="2" indent="-457200"/>
            <a:r>
              <a:rPr lang="en-US" dirty="0" smtClean="0"/>
              <a:t>Limits on the retained lines do not need to be considered since they remain the same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Determine limits for equivalent lines so the MPTs of the equivalent match that in the original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- 4 bus system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MPTs in the original system</a:t>
            </a:r>
          </a:p>
          <a:p>
            <a:pPr lvl="1"/>
            <a:r>
              <a:rPr lang="en-US" sz="2000" dirty="0" smtClean="0"/>
              <a:t>MPT 2-3: 216.7 MW (1-3 binding)</a:t>
            </a:r>
          </a:p>
          <a:p>
            <a:pPr lvl="1"/>
            <a:r>
              <a:rPr lang="en-US" sz="2000" dirty="0" smtClean="0"/>
              <a:t>MPT 2-4: 171.7 MW (1-4 binding)</a:t>
            </a:r>
          </a:p>
          <a:p>
            <a:pPr lvl="1"/>
            <a:r>
              <a:rPr lang="en-US" sz="2000" dirty="0" smtClean="0"/>
              <a:t>MPT 3-4: 144.9 MW (1-4 binding)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For 2-3 direction, eq. line limits are</a:t>
            </a:r>
          </a:p>
          <a:p>
            <a:pPr lvl="1"/>
            <a:r>
              <a:rPr lang="en-US" sz="2000" dirty="0" smtClean="0"/>
              <a:t>Lim23 &gt;= 216.7*0.234 = 50.7 MW</a:t>
            </a:r>
          </a:p>
          <a:p>
            <a:pPr lvl="1"/>
            <a:r>
              <a:rPr lang="en-US" sz="2000" dirty="0" smtClean="0"/>
              <a:t>Lim24 &gt;= 216.7*0.024 = 5.2 MW</a:t>
            </a:r>
          </a:p>
          <a:p>
            <a:pPr lvl="1"/>
            <a:r>
              <a:rPr lang="en-US" sz="2000" dirty="0" smtClean="0"/>
              <a:t>Lim34 &gt;= 216.7*0.088 = 19.1 MW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54470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4142601"/>
            <a:ext cx="30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Original system with PTDF from 2 to 3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74584" y="6490900"/>
            <a:ext cx="30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Reduced system with PTDF from 2 to 3</a:t>
            </a:r>
            <a:endParaRPr lang="en-US" sz="1200" b="1" dirty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22" y="4648200"/>
            <a:ext cx="2539178" cy="19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4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- 4 bus </a:t>
            </a:r>
            <a:r>
              <a:rPr lang="en-US" dirty="0" smtClean="0"/>
              <a:t>system</a:t>
            </a:r>
            <a:br>
              <a:rPr lang="en-US" dirty="0" smtClean="0"/>
            </a:br>
            <a:r>
              <a:rPr lang="en-US" dirty="0" smtClean="0"/>
              <a:t>(Exact solution)</a:t>
            </a:r>
            <a:endParaRPr 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08675"/>
              </p:ext>
            </p:extLst>
          </p:nvPr>
        </p:nvGraphicFramePr>
        <p:xfrm>
          <a:off x="533400" y="1955800"/>
          <a:ext cx="82296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Directions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2-3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2-4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3-4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Eq</a:t>
                      </a:r>
                      <a:r>
                        <a:rPr lang="en-US" dirty="0" smtClean="0"/>
                        <a:t> Lim</a:t>
                      </a:r>
                      <a:r>
                        <a:rPr lang="en-US" baseline="0" dirty="0" smtClean="0"/>
                        <a:t> 23 &gt;=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50.7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29.8 MW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Eq</a:t>
                      </a:r>
                      <a:r>
                        <a:rPr lang="en-US" dirty="0" smtClean="0"/>
                        <a:t> Lim</a:t>
                      </a:r>
                      <a:r>
                        <a:rPr lang="en-US" baseline="0" dirty="0" smtClean="0"/>
                        <a:t> 24 &gt;=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5.2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41.4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31.4 MW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Eq</a:t>
                      </a:r>
                      <a:r>
                        <a:rPr lang="en-US" dirty="0" smtClean="0"/>
                        <a:t> Lim</a:t>
                      </a:r>
                      <a:r>
                        <a:rPr lang="en-US" baseline="0" dirty="0" smtClean="0"/>
                        <a:t> 34 &gt;=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19.1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18.7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28.5 MW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431800" y="3962400"/>
            <a:ext cx="82296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dirty="0" smtClean="0"/>
              <a:t>Often</a:t>
            </a:r>
            <a:r>
              <a:rPr lang="en-US" dirty="0"/>
              <a:t>, solution is just the largest in each </a:t>
            </a:r>
            <a:r>
              <a:rPr lang="en-US" dirty="0" smtClean="0"/>
              <a:t>row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This works when each column has one solution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There are cases with no exact solutions when equality constraints for at least one direction may not by satisfied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8" name="타원 7"/>
          <p:cNvSpPr/>
          <p:nvPr/>
        </p:nvSpPr>
        <p:spPr>
          <a:xfrm>
            <a:off x="3111500" y="2665095"/>
            <a:ext cx="990600" cy="461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타원 8"/>
          <p:cNvSpPr/>
          <p:nvPr/>
        </p:nvSpPr>
        <p:spPr>
          <a:xfrm>
            <a:off x="5181600" y="3086100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타원 9"/>
          <p:cNvSpPr/>
          <p:nvPr/>
        </p:nvSpPr>
        <p:spPr>
          <a:xfrm>
            <a:off x="7239000" y="3429000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2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- 4 bus system</a:t>
            </a:r>
            <a:br>
              <a:rPr lang="en-US" dirty="0"/>
            </a:br>
            <a:r>
              <a:rPr lang="en-US" dirty="0" smtClean="0"/>
              <a:t>(No solution 1 - Overestimate)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When there’s no solution -&gt; Bound the solution</a:t>
            </a:r>
          </a:p>
          <a:p>
            <a:r>
              <a:rPr lang="en-US" sz="2400" dirty="0" smtClean="0"/>
              <a:t>Line limit 1-4 is reduced from  60 MVA to 20 MVA</a:t>
            </a:r>
          </a:p>
          <a:p>
            <a:pPr lvl="1"/>
            <a:r>
              <a:rPr lang="en-US" sz="2000" dirty="0" smtClean="0"/>
              <a:t>Others are all the same with the original</a:t>
            </a:r>
          </a:p>
          <a:p>
            <a:pPr lvl="1"/>
            <a:endParaRPr lang="en-US" sz="2000" dirty="0" smtClean="0"/>
          </a:p>
          <a:p>
            <a:r>
              <a:rPr lang="en-US" sz="2400" dirty="0"/>
              <a:t>MPTs in the original system</a:t>
            </a:r>
          </a:p>
          <a:p>
            <a:pPr lvl="1"/>
            <a:r>
              <a:rPr lang="en-US" sz="2000" dirty="0"/>
              <a:t>MPT 2-3: 216.7 MW (1-3 binding)</a:t>
            </a:r>
          </a:p>
          <a:p>
            <a:pPr lvl="1"/>
            <a:r>
              <a:rPr lang="en-US" sz="2000" dirty="0"/>
              <a:t>MPT 2-4: </a:t>
            </a:r>
            <a:r>
              <a:rPr lang="en-US" sz="2000" dirty="0" smtClean="0"/>
              <a:t>57.2 MW </a:t>
            </a:r>
            <a:r>
              <a:rPr lang="en-US" sz="2000" dirty="0"/>
              <a:t>(1-4 binding)</a:t>
            </a:r>
          </a:p>
          <a:p>
            <a:pPr lvl="1"/>
            <a:r>
              <a:rPr lang="en-US" sz="2000" dirty="0"/>
              <a:t>MPT 3-4: </a:t>
            </a:r>
            <a:r>
              <a:rPr lang="en-US" sz="2000" dirty="0" smtClean="0"/>
              <a:t>48.3 MW </a:t>
            </a:r>
            <a:r>
              <a:rPr lang="en-US" sz="2000" dirty="0"/>
              <a:t>(1-4 binding)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07" y="3276600"/>
            <a:ext cx="2816493" cy="264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타원 5"/>
          <p:cNvSpPr/>
          <p:nvPr/>
        </p:nvSpPr>
        <p:spPr>
          <a:xfrm>
            <a:off x="8153400" y="5486400"/>
            <a:ext cx="720993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5943600"/>
            <a:ext cx="30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Original system with PTDF from 2 to 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7592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- 4 bus system</a:t>
            </a:r>
            <a:br>
              <a:rPr lang="en-US" dirty="0"/>
            </a:br>
            <a:r>
              <a:rPr lang="en-US" dirty="0"/>
              <a:t>(No solution </a:t>
            </a:r>
            <a:r>
              <a:rPr lang="en-US" dirty="0" smtClean="0"/>
              <a:t>1 - </a:t>
            </a:r>
            <a:r>
              <a:rPr lang="en-US" dirty="0"/>
              <a:t>Overestimate)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498725"/>
          </a:xfrm>
        </p:spPr>
        <p:txBody>
          <a:bodyPr/>
          <a:lstStyle/>
          <a:p>
            <a:r>
              <a:rPr lang="en-US" sz="2400" dirty="0" smtClean="0"/>
              <a:t>All of the inequality constraints are satisfied for each row</a:t>
            </a:r>
          </a:p>
          <a:p>
            <a:r>
              <a:rPr lang="en-US" sz="2400" dirty="0" smtClean="0"/>
              <a:t>But power flow in direction 3-4 is overestimated since no entries in its column is enforced</a:t>
            </a:r>
            <a:endParaRPr 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213784"/>
              </p:ext>
            </p:extLst>
          </p:nvPr>
        </p:nvGraphicFramePr>
        <p:xfrm>
          <a:off x="533400" y="2108200"/>
          <a:ext cx="82296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Directions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2-3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2-4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3-4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Eq</a:t>
                      </a:r>
                      <a:r>
                        <a:rPr lang="en-US" dirty="0" smtClean="0"/>
                        <a:t> Lim</a:t>
                      </a:r>
                      <a:r>
                        <a:rPr lang="en-US" baseline="0" dirty="0" smtClean="0"/>
                        <a:t> 23 &gt;=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50.7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9.9 MW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Eq</a:t>
                      </a:r>
                      <a:r>
                        <a:rPr lang="en-US" dirty="0" smtClean="0"/>
                        <a:t> Lim</a:t>
                      </a:r>
                      <a:r>
                        <a:rPr lang="en-US" baseline="0" dirty="0" smtClean="0"/>
                        <a:t> 24 &gt;=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5.2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13.8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10.5 MW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Eq</a:t>
                      </a:r>
                      <a:r>
                        <a:rPr lang="en-US" dirty="0" smtClean="0"/>
                        <a:t> Lim</a:t>
                      </a:r>
                      <a:r>
                        <a:rPr lang="en-US" baseline="0" dirty="0" smtClean="0"/>
                        <a:t> 34 &gt;=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19.1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6.2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9.5 MW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4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1143000"/>
          </a:xfrm>
        </p:spPr>
        <p:txBody>
          <a:bodyPr/>
          <a:lstStyle/>
          <a:p>
            <a:r>
              <a:rPr lang="en-US" dirty="0"/>
              <a:t>Ex - 4 bus system</a:t>
            </a:r>
            <a:br>
              <a:rPr lang="en-US" dirty="0"/>
            </a:br>
            <a:r>
              <a:rPr lang="en-US" dirty="0"/>
              <a:t>(No solution </a:t>
            </a:r>
            <a:r>
              <a:rPr lang="en-US" dirty="0" smtClean="0"/>
              <a:t>2 </a:t>
            </a:r>
            <a:r>
              <a:rPr lang="en-US" dirty="0"/>
              <a:t>- </a:t>
            </a:r>
            <a:r>
              <a:rPr lang="en-US" dirty="0" smtClean="0"/>
              <a:t>underestimate</a:t>
            </a:r>
            <a:r>
              <a:rPr lang="en-US" dirty="0"/>
              <a:t>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make sure power flow in each direction is less than the original MPT</a:t>
            </a:r>
          </a:p>
          <a:p>
            <a:r>
              <a:rPr lang="en-US" dirty="0" smtClean="0"/>
              <a:t>Then at least one inequality constraints would be violated and this will underestimate the MPT</a:t>
            </a:r>
          </a:p>
          <a:p>
            <a:r>
              <a:rPr lang="en-US" dirty="0" smtClean="0"/>
              <a:t>We define “limit violation cost” for each entry of the matrix, which is the sum of violations for all entries in each row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r>
              <a:rPr lang="en-US" dirty="0"/>
              <a:t>Ex - 4 bus system</a:t>
            </a:r>
            <a:br>
              <a:rPr lang="en-US" dirty="0"/>
            </a:br>
            <a:r>
              <a:rPr lang="en-US" dirty="0"/>
              <a:t>(No solution 2 - underestimate)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For the first row, the 2-3 entry is 0 </a:t>
            </a:r>
            <a:r>
              <a:rPr lang="en-US" sz="1600" dirty="0" smtClean="0"/>
              <a:t>since it </a:t>
            </a:r>
            <a:r>
              <a:rPr lang="en-US" sz="1600" dirty="0"/>
              <a:t>involves no limit </a:t>
            </a:r>
            <a:r>
              <a:rPr lang="en-US" sz="1600" dirty="0" smtClean="0"/>
              <a:t>violations</a:t>
            </a:r>
            <a:r>
              <a:rPr lang="en-US" sz="1600" dirty="0"/>
              <a:t>; </a:t>
            </a: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2-4 entry </a:t>
            </a:r>
            <a:r>
              <a:rPr lang="en-US" sz="1600" dirty="0" smtClean="0"/>
              <a:t>57.4 </a:t>
            </a:r>
            <a:r>
              <a:rPr lang="en-US" sz="1600" dirty="0"/>
              <a:t>= (50.7 – 1.6) + (9.9 – </a:t>
            </a:r>
            <a:r>
              <a:rPr lang="en-US" sz="1600" dirty="0" smtClean="0"/>
              <a:t>1.6)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The 3-4 entry 40.8 </a:t>
            </a:r>
            <a:r>
              <a:rPr lang="en-US" sz="1600" dirty="0"/>
              <a:t>= (50.7 – 9.9)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5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3688"/>
              </p:ext>
            </p:extLst>
          </p:nvPr>
        </p:nvGraphicFramePr>
        <p:xfrm>
          <a:off x="533400" y="2133600"/>
          <a:ext cx="8229600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89560">
                <a:tc row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Directions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2-3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2-4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3-4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Eq</a:t>
                      </a:r>
                      <a:r>
                        <a:rPr lang="en-US" sz="1600" dirty="0" smtClean="0"/>
                        <a:t> Lim</a:t>
                      </a:r>
                      <a:r>
                        <a:rPr lang="en-US" sz="1600" baseline="0" dirty="0" smtClean="0"/>
                        <a:t> 23 &gt;=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50.7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9.9 MW</a:t>
                      </a:r>
                    </a:p>
                  </a:txBody>
                  <a:tcPr horzOverflow="overflow"/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Eq</a:t>
                      </a:r>
                      <a:r>
                        <a:rPr lang="en-US" sz="1600" dirty="0" smtClean="0"/>
                        <a:t> Lim</a:t>
                      </a:r>
                      <a:r>
                        <a:rPr lang="en-US" sz="1600" baseline="0" dirty="0" smtClean="0"/>
                        <a:t> 24 &gt;=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5.2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13.8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10.5 MW</a:t>
                      </a:r>
                    </a:p>
                  </a:txBody>
                  <a:tcPr horzOverflow="overflow"/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Eq</a:t>
                      </a:r>
                      <a:r>
                        <a:rPr lang="en-US" sz="1600" dirty="0" smtClean="0"/>
                        <a:t> Lim</a:t>
                      </a:r>
                      <a:r>
                        <a:rPr lang="en-US" sz="1600" baseline="0" dirty="0" smtClean="0"/>
                        <a:t> 34 &gt;=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19.1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6.2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9.5 MW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6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984875"/>
              </p:ext>
            </p:extLst>
          </p:nvPr>
        </p:nvGraphicFramePr>
        <p:xfrm>
          <a:off x="533400" y="4191000"/>
          <a:ext cx="8229600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77586">
                <a:tc row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Directions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44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2-3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2-4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3-4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2544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Eq</a:t>
                      </a:r>
                      <a:r>
                        <a:rPr lang="en-US" sz="1600" dirty="0" smtClean="0"/>
                        <a:t> Lim</a:t>
                      </a:r>
                      <a:r>
                        <a:rPr lang="en-US" sz="1600" baseline="0" dirty="0" smtClean="0"/>
                        <a:t> 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671" marB="456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57.4</a:t>
                      </a:r>
                    </a:p>
                  </a:txBody>
                  <a:tcPr marT="45671" marB="456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40.8</a:t>
                      </a:r>
                    </a:p>
                  </a:txBody>
                  <a:tcPr marT="45671" marB="45671" horzOverflow="overflow"/>
                </a:tc>
              </a:tr>
              <a:tr h="254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Eq</a:t>
                      </a:r>
                      <a:r>
                        <a:rPr lang="en-US" sz="1600" dirty="0" smtClean="0"/>
                        <a:t> Lim</a:t>
                      </a:r>
                      <a:r>
                        <a:rPr lang="en-US" sz="1600" baseline="0" dirty="0" smtClean="0"/>
                        <a:t> 24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13.9</a:t>
                      </a:r>
                    </a:p>
                  </a:txBody>
                  <a:tcPr marT="45671" marB="456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671" marB="456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</a:t>
                      </a:r>
                    </a:p>
                  </a:txBody>
                  <a:tcPr marT="45671" marB="45671" horzOverflow="overflow"/>
                </a:tc>
              </a:tr>
              <a:tr h="254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Eq</a:t>
                      </a:r>
                      <a:r>
                        <a:rPr lang="en-US" sz="1600" dirty="0" smtClean="0"/>
                        <a:t> Lim</a:t>
                      </a:r>
                      <a:r>
                        <a:rPr lang="en-US" sz="1600" baseline="0" dirty="0" smtClean="0"/>
                        <a:t> 34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671" marB="456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16.2</a:t>
                      </a:r>
                    </a:p>
                  </a:txBody>
                  <a:tcPr marT="45671" marB="456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9.6</a:t>
                      </a:r>
                    </a:p>
                  </a:txBody>
                  <a:tcPr marT="45671" marB="45671" horzOverflow="overflow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3886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Limit violation cost matrix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Original eq. line limit matrix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75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7171" name="내용 개체 틀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Preliminaries</a:t>
            </a:r>
          </a:p>
          <a:p>
            <a:r>
              <a:rPr lang="en-US" dirty="0" smtClean="0"/>
              <a:t>Cases</a:t>
            </a:r>
          </a:p>
          <a:p>
            <a:r>
              <a:rPr lang="en-US" dirty="0" smtClean="0"/>
              <a:t>Algorithm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Conclusions</a:t>
            </a:r>
            <a:endParaRPr lang="en-US" dirty="0" smtClean="0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71365D-CB72-4BEA-BE00-E720F22C8062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r>
              <a:rPr lang="en-US" dirty="0"/>
              <a:t>Ex - 4 bus system</a:t>
            </a:r>
            <a:br>
              <a:rPr lang="en-US" dirty="0"/>
            </a:br>
            <a:r>
              <a:rPr lang="en-US" dirty="0"/>
              <a:t>(No solution 2 - underestimate)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Minimum matching problem – Hungarian algorithm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Choose one entry in each </a:t>
            </a:r>
            <a:r>
              <a:rPr lang="en-US" sz="2000" dirty="0"/>
              <a:t>row </a:t>
            </a:r>
            <a:r>
              <a:rPr lang="en-US" sz="2000" dirty="0" smtClean="0"/>
              <a:t>and each column that minimizes the sum of the violation costs</a:t>
            </a:r>
            <a:endParaRPr 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5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265315"/>
              </p:ext>
            </p:extLst>
          </p:nvPr>
        </p:nvGraphicFramePr>
        <p:xfrm>
          <a:off x="533400" y="3417332"/>
          <a:ext cx="8229600" cy="152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43840">
                <a:tc rowSpan="2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Directions</a:t>
                      </a:r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3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2-3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2-4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3-4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Eq</a:t>
                      </a:r>
                      <a:r>
                        <a:rPr lang="en-US" sz="1400" b="1" dirty="0" smtClean="0"/>
                        <a:t> Lim</a:t>
                      </a:r>
                      <a:r>
                        <a:rPr lang="en-US" sz="1400" b="1" baseline="0" dirty="0" smtClean="0"/>
                        <a:t> 23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671" marB="456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57.4</a:t>
                      </a:r>
                    </a:p>
                  </a:txBody>
                  <a:tcPr marT="45671" marB="456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40.8</a:t>
                      </a:r>
                    </a:p>
                  </a:txBody>
                  <a:tcPr marT="45671" marB="45671" horzOverflow="overflow"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Eq</a:t>
                      </a:r>
                      <a:r>
                        <a:rPr lang="en-US" sz="1400" b="1" dirty="0" smtClean="0"/>
                        <a:t> Lim</a:t>
                      </a:r>
                      <a:r>
                        <a:rPr lang="en-US" sz="1400" b="1" baseline="0" dirty="0" smtClean="0"/>
                        <a:t> 24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13.9</a:t>
                      </a:r>
                    </a:p>
                  </a:txBody>
                  <a:tcPr marT="45671" marB="456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671" marB="456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</a:t>
                      </a:r>
                    </a:p>
                  </a:txBody>
                  <a:tcPr marT="45671" marB="45671" horzOverflow="overflow"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Eq</a:t>
                      </a:r>
                      <a:r>
                        <a:rPr lang="en-US" sz="1400" b="1" dirty="0" smtClean="0"/>
                        <a:t> Lim</a:t>
                      </a:r>
                      <a:r>
                        <a:rPr lang="en-US" sz="1400" b="1" baseline="0" dirty="0" smtClean="0"/>
                        <a:t> 34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671" marB="456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16.2</a:t>
                      </a:r>
                    </a:p>
                  </a:txBody>
                  <a:tcPr marT="45671" marB="456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9.6</a:t>
                      </a:r>
                    </a:p>
                  </a:txBody>
                  <a:tcPr marT="45671" marB="45671"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3124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Limit violation cost matrix</a:t>
            </a:r>
            <a:endParaRPr lang="en-US" b="1" dirty="0"/>
          </a:p>
        </p:txBody>
      </p:sp>
      <p:graphicFrame>
        <p:nvGraphicFramePr>
          <p:cNvPr id="7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062973"/>
              </p:ext>
            </p:extLst>
          </p:nvPr>
        </p:nvGraphicFramePr>
        <p:xfrm>
          <a:off x="457200" y="5334000"/>
          <a:ext cx="8229600" cy="152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89560">
                <a:tc rowSpan="2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Directions</a:t>
                      </a:r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2-3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2-4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3-4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Eq</a:t>
                      </a:r>
                      <a:r>
                        <a:rPr lang="en-US" sz="1400" b="1" dirty="0" smtClean="0"/>
                        <a:t> Lim</a:t>
                      </a:r>
                      <a:r>
                        <a:rPr lang="en-US" sz="1400" b="1" baseline="0" dirty="0" smtClean="0"/>
                        <a:t> 23 &gt;=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50.7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9.9 MW</a:t>
                      </a:r>
                    </a:p>
                  </a:txBody>
                  <a:tcPr horzOverflow="overflow"/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Eq</a:t>
                      </a:r>
                      <a:r>
                        <a:rPr lang="en-US" sz="1400" b="1" dirty="0" smtClean="0"/>
                        <a:t> Lim</a:t>
                      </a:r>
                      <a:r>
                        <a:rPr lang="en-US" sz="1400" b="1" baseline="0" dirty="0" smtClean="0"/>
                        <a:t> 24 &gt;=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5.2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13.8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10.5 MW</a:t>
                      </a:r>
                    </a:p>
                  </a:txBody>
                  <a:tcPr horzOverflow="overflow"/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Eq</a:t>
                      </a:r>
                      <a:r>
                        <a:rPr lang="en-US" sz="1400" b="1" dirty="0" smtClean="0"/>
                        <a:t> Lim</a:t>
                      </a:r>
                      <a:r>
                        <a:rPr lang="en-US" sz="1400" b="1" baseline="0" dirty="0" smtClean="0"/>
                        <a:t> 34 &gt;=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19.1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6.2 MW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9.5 MW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50408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Underestimate solution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88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Able to determine limits for eq. lines</a:t>
            </a:r>
          </a:p>
          <a:p>
            <a:r>
              <a:rPr lang="en-US" sz="2400" dirty="0" smtClean="0"/>
              <a:t>In case of no exact limits, we bound the limits</a:t>
            </a:r>
          </a:p>
          <a:p>
            <a:r>
              <a:rPr lang="en-US" sz="2400" dirty="0" smtClean="0"/>
              <a:t>When the number of first neighbor buses increase, then there’s rapid increase of the number of computation</a:t>
            </a:r>
          </a:p>
          <a:p>
            <a:r>
              <a:rPr lang="en-US" sz="2400" dirty="0" smtClean="0"/>
              <a:t>There’s </a:t>
            </a:r>
            <a:r>
              <a:rPr lang="en-US" sz="2400" dirty="0"/>
              <a:t>a certain value of line limits that </a:t>
            </a:r>
            <a:r>
              <a:rPr lang="en-US" sz="2400" dirty="0" smtClean="0"/>
              <a:t>turns </a:t>
            </a:r>
            <a:r>
              <a:rPr lang="en-US" sz="2400" dirty="0"/>
              <a:t>a exact solution case to no exact solution case</a:t>
            </a:r>
          </a:p>
          <a:p>
            <a:r>
              <a:rPr lang="en-US" sz="2400" dirty="0" smtClean="0"/>
              <a:t>Investigation of </a:t>
            </a:r>
            <a:r>
              <a:rPr lang="en-US" sz="2400" dirty="0"/>
              <a:t>which factor changes solution </a:t>
            </a:r>
            <a:r>
              <a:rPr lang="en-US" sz="2400" dirty="0" smtClean="0"/>
              <a:t>types is needed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- </a:t>
            </a:r>
            <a:r>
              <a:rPr lang="en-US" dirty="0" smtClean="0"/>
              <a:t>7 </a:t>
            </a:r>
            <a:r>
              <a:rPr lang="en-US" dirty="0"/>
              <a:t>bus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Original 7-bus system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Eliminating bus 3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70" y="3124200"/>
            <a:ext cx="471396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6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7225"/>
          </a:xfrm>
        </p:spPr>
        <p:txBody>
          <a:bodyPr/>
          <a:lstStyle/>
          <a:p>
            <a:r>
              <a:rPr lang="en-US" dirty="0"/>
              <a:t>Ex - 7 bus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11" name="Table 4"/>
          <p:cNvGraphicFramePr>
            <a:graphicFrameLocks noGrp="1"/>
          </p:cNvGraphicFramePr>
          <p:nvPr/>
        </p:nvGraphicFramePr>
        <p:xfrm>
          <a:off x="1282700" y="1524000"/>
          <a:ext cx="6629400" cy="1504952"/>
        </p:xfrm>
        <a:graphic>
          <a:graphicData uri="http://schemas.openxmlformats.org/drawingml/2006/table">
            <a:tbl>
              <a:tblPr/>
              <a:tblGrid>
                <a:gridCol w="1657350"/>
                <a:gridCol w="1657350"/>
                <a:gridCol w="1657350"/>
                <a:gridCol w="165735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1-4 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2-4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11.2 MW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4.1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1.2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53.8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56.8 MW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38.7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2-4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17.8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43.2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61.3 MW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286000" y="114300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Determination of equivalent line limits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219200" y="5005388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MPT comparison of all lines between 7-bus and 6-bus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457200" y="5375275"/>
          <a:ext cx="8305800" cy="14827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0200"/>
                <a:gridCol w="2235200"/>
                <a:gridCol w="2235200"/>
                <a:gridCol w="2235200"/>
              </a:tblGrid>
              <a:tr h="304909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1-2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1-4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2-4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</a:tr>
              <a:tr h="4364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Original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</a:rPr>
                        <a:t>7-bus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118.7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1-2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1-2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223.7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3-4 binding)</a:t>
                      </a:r>
                    </a:p>
                  </a:txBody>
                  <a:tcPr marL="9525" marR="9525" marT="9526" marB="0" anchor="ctr"/>
                </a:tc>
              </a:tr>
              <a:tr h="4364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Reduced 6</a:t>
                      </a:r>
                      <a:r>
                        <a:rPr lang="en-US" sz="1400" baseline="0" dirty="0" smtClean="0">
                          <a:latin typeface="+mn-lt"/>
                        </a:rPr>
                        <a:t>-bus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118.7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1-2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1-2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223.7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2-4 binding)</a:t>
                      </a:r>
                    </a:p>
                  </a:txBody>
                  <a:tcPr marL="9525" marR="9525" marT="9526" marB="0" anchor="ctr"/>
                </a:tc>
              </a:tr>
              <a:tr h="3049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Error rate (%)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</a:tr>
            </a:tbl>
          </a:graphicData>
        </a:graphic>
      </p:graphicFrame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609600" y="3100388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MPT comparison of lines being eliminated between 7-bus and 6-bus</a:t>
            </a: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457200" y="3470275"/>
          <a:ext cx="8305800" cy="14827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0200"/>
                <a:gridCol w="2235200"/>
                <a:gridCol w="2235200"/>
                <a:gridCol w="2235200"/>
              </a:tblGrid>
              <a:tr h="304909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1-2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1-4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2-4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</a:tr>
              <a:tr h="4364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Original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</a:rPr>
                        <a:t>7-bus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412.1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1-3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187.1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3-4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223.7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3-4 binding)</a:t>
                      </a:r>
                    </a:p>
                  </a:txBody>
                  <a:tcPr marL="9525" marR="9525" marT="9526" marB="0" anchor="ctr"/>
                </a:tc>
              </a:tr>
              <a:tr h="43645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Reduced 6</a:t>
                      </a:r>
                      <a:r>
                        <a:rPr lang="en-US" sz="1400" baseline="0" dirty="0" smtClean="0">
                          <a:latin typeface="+mn-lt"/>
                        </a:rPr>
                        <a:t>-bus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412.1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1-2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187.1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1-4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223.7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2-4 binding)</a:t>
                      </a:r>
                    </a:p>
                  </a:txBody>
                  <a:tcPr marL="9525" marR="9525" marT="9526" marB="0" anchor="ctr"/>
                </a:tc>
              </a:tr>
              <a:tr h="3049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Error rate (%)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22" marB="4572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- </a:t>
            </a:r>
            <a:r>
              <a:rPr lang="en-US" dirty="0" smtClean="0"/>
              <a:t>7 </a:t>
            </a:r>
            <a:r>
              <a:rPr lang="en-US" dirty="0"/>
              <a:t>bus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Equivalent 6-bus system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Eliminating bus 5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222749"/>
            <a:ext cx="4772025" cy="355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5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7225"/>
          </a:xfrm>
        </p:spPr>
        <p:txBody>
          <a:bodyPr/>
          <a:lstStyle/>
          <a:p>
            <a:r>
              <a:rPr lang="en-US" dirty="0"/>
              <a:t>Ex - 7 bus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11" name="Table 4"/>
          <p:cNvGraphicFramePr>
            <a:graphicFrameLocks noGrp="1"/>
          </p:cNvGraphicFramePr>
          <p:nvPr/>
        </p:nvGraphicFramePr>
        <p:xfrm>
          <a:off x="1282700" y="1543050"/>
          <a:ext cx="6629400" cy="1219208"/>
        </p:xfrm>
        <a:graphic>
          <a:graphicData uri="http://schemas.openxmlformats.org/drawingml/2006/table">
            <a:tbl>
              <a:tblPr/>
              <a:tblGrid>
                <a:gridCol w="1657350"/>
                <a:gridCol w="1657350"/>
                <a:gridCol w="1657350"/>
                <a:gridCol w="16573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2-4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2-7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4-7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2-4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22.9 MW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3.6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10.6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2-7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17.1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96.4 MW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56.5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4-7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37.1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41.1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49.4 MW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286000" y="114300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Determination of equivalent line limits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219200" y="5010150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MPT comparison of all lines between 6-bus and 5-bus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457200" y="5375275"/>
          <a:ext cx="8305800" cy="14827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0200"/>
                <a:gridCol w="2235200"/>
                <a:gridCol w="2235200"/>
                <a:gridCol w="2235200"/>
              </a:tblGrid>
              <a:tr h="304949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2-4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2-7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4-7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</a:tr>
              <a:tr h="43641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Reduced 6-bus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223.7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2-4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250.1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2-5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171.8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4-5 binding)</a:t>
                      </a:r>
                    </a:p>
                  </a:txBody>
                  <a:tcPr marL="9525" marR="9525" marT="9533" marB="0" anchor="ctr"/>
                </a:tc>
              </a:tr>
              <a:tr h="43641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Reduced 5</a:t>
                      </a:r>
                      <a:r>
                        <a:rPr lang="en-US" sz="1400" baseline="0" dirty="0" smtClean="0">
                          <a:latin typeface="+mn-lt"/>
                        </a:rPr>
                        <a:t>-bus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223.7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2-4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250.1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2-7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171.8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4-7 binding)</a:t>
                      </a:r>
                    </a:p>
                  </a:txBody>
                  <a:tcPr marL="9525" marR="9525" marT="9533" marB="0" anchor="ctr"/>
                </a:tc>
              </a:tr>
              <a:tr h="30494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Error rate (%)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</a:tr>
            </a:tbl>
          </a:graphicData>
        </a:graphic>
      </p:graphicFrame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533400" y="29718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MPT comparison of lines being eliminated between 6-bus and 5-bus</a:t>
            </a: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457200" y="3378200"/>
          <a:ext cx="8305800" cy="14827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0200"/>
                <a:gridCol w="2235200"/>
                <a:gridCol w="2235200"/>
                <a:gridCol w="2235200"/>
              </a:tblGrid>
              <a:tr h="304949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2-4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2-7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4-7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</a:tr>
              <a:tr h="43641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Reduced 6-bus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301.4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4-5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250.1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2-5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171.8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4-5 binding)</a:t>
                      </a:r>
                    </a:p>
                  </a:txBody>
                  <a:tcPr marL="9525" marR="9525" marT="9533" marB="0" anchor="ctr"/>
                </a:tc>
              </a:tr>
              <a:tr h="43641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Reduced 5</a:t>
                      </a:r>
                      <a:r>
                        <a:rPr lang="en-US" sz="1400" baseline="0" dirty="0" smtClean="0">
                          <a:latin typeface="+mn-lt"/>
                        </a:rPr>
                        <a:t>-bus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301.4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2-4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250.1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2-7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171.8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4-7 binding)</a:t>
                      </a:r>
                    </a:p>
                  </a:txBody>
                  <a:tcPr marL="9525" marR="9525" marT="9533" marB="0" anchor="ctr"/>
                </a:tc>
              </a:tr>
              <a:tr h="30494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Error rate (%)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54" marB="4575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5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- </a:t>
            </a:r>
            <a:r>
              <a:rPr lang="en-US" dirty="0" smtClean="0"/>
              <a:t>7 </a:t>
            </a:r>
            <a:r>
              <a:rPr lang="en-US" dirty="0"/>
              <a:t>bus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Equivalent 5-bus system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Eliminating bus 2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138619"/>
            <a:ext cx="4802187" cy="364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6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- 7 bus </a:t>
            </a:r>
            <a:r>
              <a:rPr lang="en-US" dirty="0" smtClean="0"/>
              <a:t>system</a:t>
            </a:r>
            <a:br>
              <a:rPr lang="en-US" dirty="0" smtClean="0"/>
            </a:br>
            <a:r>
              <a:rPr lang="en-US" dirty="0" smtClean="0"/>
              <a:t>(overestimate)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66145"/>
              </p:ext>
            </p:extLst>
          </p:nvPr>
        </p:nvGraphicFramePr>
        <p:xfrm>
          <a:off x="609600" y="2609852"/>
          <a:ext cx="8077201" cy="3790948"/>
        </p:xfrm>
        <a:graphic>
          <a:graphicData uri="http://schemas.openxmlformats.org/drawingml/2006/table">
            <a:tbl>
              <a:tblPr/>
              <a:tblGrid>
                <a:gridCol w="1371601"/>
                <a:gridCol w="1117600"/>
                <a:gridCol w="1117600"/>
                <a:gridCol w="1117600"/>
                <a:gridCol w="1117600"/>
                <a:gridCol w="1117600"/>
                <a:gridCol w="1117600"/>
              </a:tblGrid>
              <a:tr h="541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4-6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4-7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6-7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541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53.4 MW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20.2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23.8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0.1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45.9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9.6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41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37.5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68.2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53.4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75.0 MW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49.6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50.4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1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12.4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14.9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26.0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9.6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35.1 MW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32.6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41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4-6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27.6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24.3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11.2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92.6 MW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76.3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41.7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41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4-7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6.8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4.0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10.1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18.9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35.2 MW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18.3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41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6-7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1.6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4.5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10.4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11.4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20.2 MW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45.5 MW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09800" y="2190752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Determination of equivalent line limits</a:t>
            </a:r>
          </a:p>
        </p:txBody>
      </p:sp>
    </p:spTree>
    <p:extLst>
      <p:ext uri="{BB962C8B-B14F-4D97-AF65-F5344CB8AC3E}">
        <p14:creationId xmlns:p14="http://schemas.microsoft.com/office/powerpoint/2010/main" val="34301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7225"/>
          </a:xfrm>
        </p:spPr>
        <p:txBody>
          <a:bodyPr/>
          <a:lstStyle/>
          <a:p>
            <a:r>
              <a:rPr lang="en-US" sz="3600" dirty="0" smtClean="0"/>
              <a:t>Ex - 7 bus system (overestimate)</a:t>
            </a:r>
            <a:endParaRPr 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143000" y="4106863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MPT comparison of all lines between 5-bus and 4-bus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381000" y="4495800"/>
          <a:ext cx="8459789" cy="21224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1805"/>
                <a:gridCol w="1259664"/>
                <a:gridCol w="1259664"/>
                <a:gridCol w="1259664"/>
                <a:gridCol w="1259664"/>
                <a:gridCol w="1259664"/>
                <a:gridCol w="1259664"/>
              </a:tblGrid>
              <a:tr h="30484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1-4</a:t>
                      </a:r>
                    </a:p>
                  </a:txBody>
                  <a:tcPr marL="91435" marR="91435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1-6</a:t>
                      </a:r>
                    </a:p>
                  </a:txBody>
                  <a:tcPr marL="91435" marR="91435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1-7</a:t>
                      </a:r>
                    </a:p>
                  </a:txBody>
                  <a:tcPr marL="91435" marR="91435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4-6</a:t>
                      </a:r>
                    </a:p>
                  </a:txBody>
                  <a:tcPr marL="91435" marR="91435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4-7</a:t>
                      </a:r>
                    </a:p>
                  </a:txBody>
                  <a:tcPr marL="91435" marR="91435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6-7</a:t>
                      </a:r>
                    </a:p>
                  </a:txBody>
                  <a:tcPr marL="91435" marR="91435" marT="45727" marB="45727" anchor="ctr" horzOverflow="overflow"/>
                </a:tc>
              </a:tr>
              <a:tr h="649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Reduced 5-bus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1-2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1-2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123.3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1-2 binding)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238.6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2-4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binding)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171.8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4-7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binding)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375.1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2-7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binding)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</a:tr>
              <a:tr h="649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Reduced 4</a:t>
                      </a:r>
                      <a:r>
                        <a:rPr lang="en-US" sz="1400" baseline="0" dirty="0" smtClean="0">
                          <a:latin typeface="+mn-lt"/>
                        </a:rPr>
                        <a:t>-bus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1-4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1-6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154.9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1-7 binding)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238.6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1-6 binding)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171.8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4-7 binding)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375.1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6-7 binding)</a:t>
                      </a:r>
                    </a:p>
                  </a:txBody>
                  <a:tcPr marL="9524" marR="9524" marT="9526" marB="0" anchor="ctr"/>
                </a:tc>
              </a:tr>
              <a:tr h="5182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Error rate (%)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34.9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</a:p>
                  </a:txBody>
                  <a:tcPr marL="91435" marR="91435" marT="45727" marB="45727" anchor="ctr"/>
                </a:tc>
              </a:tr>
            </a:tbl>
          </a:graphicData>
        </a:graphic>
      </p:graphicFrame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33400" y="1287463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MPT comparison of lines being eliminated between 5-bus and 4-bus</a:t>
            </a:r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381000" y="1676400"/>
          <a:ext cx="8459789" cy="23355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1805"/>
                <a:gridCol w="1259664"/>
                <a:gridCol w="1259664"/>
                <a:gridCol w="1259664"/>
                <a:gridCol w="1259664"/>
                <a:gridCol w="1259664"/>
                <a:gridCol w="1259664"/>
              </a:tblGrid>
              <a:tr h="30475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1-4</a:t>
                      </a:r>
                    </a:p>
                  </a:txBody>
                  <a:tcPr marL="91435" marR="91435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1-6</a:t>
                      </a:r>
                    </a:p>
                  </a:txBody>
                  <a:tcPr marL="91435" marR="91435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1-7</a:t>
                      </a:r>
                    </a:p>
                  </a:txBody>
                  <a:tcPr marL="91435" marR="91435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4-6</a:t>
                      </a:r>
                    </a:p>
                  </a:txBody>
                  <a:tcPr marL="91435" marR="91435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4-7</a:t>
                      </a:r>
                    </a:p>
                  </a:txBody>
                  <a:tcPr marL="91435" marR="91435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6-7</a:t>
                      </a:r>
                    </a:p>
                  </a:txBody>
                  <a:tcPr marL="91435" marR="91435" marT="45714" marB="45714" anchor="ctr" horzOverflow="overflow"/>
                </a:tc>
              </a:tr>
              <a:tr h="6495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Reduced 5-bus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14" marB="4571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1-2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1-2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123.3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1-2 binding)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238.6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2-4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binding)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275.3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2-4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binding)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375.1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2-7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binding)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/>
                </a:tc>
              </a:tr>
              <a:tr h="8628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Reduced 4</a:t>
                      </a:r>
                      <a:r>
                        <a:rPr lang="en-US" sz="1400" baseline="0" dirty="0" smtClean="0">
                          <a:latin typeface="+mn-lt"/>
                        </a:rPr>
                        <a:t>-bus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14" marB="4571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1-4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1-6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166.4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1-7 binding)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238.6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1-6 binding)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275.3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1-7 &amp;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4-7 binding)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375.1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6-7 binding)</a:t>
                      </a:r>
                    </a:p>
                  </a:txBody>
                  <a:tcPr marL="9524" marR="9524" marT="9524" marB="0" anchor="ctr"/>
                </a:tc>
              </a:tr>
              <a:tr h="5180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Error rate (%)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34.9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</a:p>
                  </a:txBody>
                  <a:tcPr marL="91435" marR="91435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</a:p>
                  </a:txBody>
                  <a:tcPr marL="91435" marR="91435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</a:p>
                  </a:txBody>
                  <a:tcPr marL="91435" marR="91435" marT="45714" marB="457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0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8195" name="내용 개체 틀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smtClean="0"/>
              <a:t>Equivalent power system</a:t>
            </a:r>
          </a:p>
          <a:p>
            <a:pPr lvl="1"/>
            <a:r>
              <a:rPr lang="en-US" smtClean="0"/>
              <a:t>A model system with fewer nodes and branches than the original</a:t>
            </a:r>
          </a:p>
          <a:p>
            <a:pPr lvl="1"/>
            <a:endParaRPr lang="en-US" smtClean="0"/>
          </a:p>
          <a:p>
            <a:r>
              <a:rPr lang="en-US" smtClean="0"/>
              <a:t>Purpose of equivalent</a:t>
            </a:r>
          </a:p>
          <a:p>
            <a:pPr lvl="1"/>
            <a:r>
              <a:rPr lang="en-US" smtClean="0"/>
              <a:t>More efficient simulation</a:t>
            </a:r>
          </a:p>
          <a:p>
            <a:pPr lvl="1"/>
            <a:r>
              <a:rPr lang="en-US" smtClean="0"/>
              <a:t>Without sacrificing too much fidelity of simulation results of the original</a:t>
            </a:r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B71202-56BB-4885-9981-8ECFFEF1D78F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57225"/>
          </a:xfrm>
        </p:spPr>
        <p:txBody>
          <a:bodyPr/>
          <a:lstStyle/>
          <a:p>
            <a:r>
              <a:rPr lang="en-US" sz="3600" dirty="0" smtClean="0"/>
              <a:t>Ex - 7 bus system (underestimate)</a:t>
            </a:r>
            <a:endParaRPr 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8" name="Table 4"/>
          <p:cNvGraphicFramePr>
            <a:graphicFrameLocks noGrp="1"/>
          </p:cNvGraphicFramePr>
          <p:nvPr/>
        </p:nvGraphicFramePr>
        <p:xfrm>
          <a:off x="609600" y="1524000"/>
          <a:ext cx="8077201" cy="2133600"/>
        </p:xfrm>
        <a:graphic>
          <a:graphicData uri="http://schemas.openxmlformats.org/drawingml/2006/table">
            <a:tbl>
              <a:tblPr/>
              <a:tblGrid>
                <a:gridCol w="1371601"/>
                <a:gridCol w="1117600"/>
                <a:gridCol w="1117600"/>
                <a:gridCol w="1117600"/>
                <a:gridCol w="1117600"/>
                <a:gridCol w="1117600"/>
                <a:gridCol w="1117600"/>
              </a:tblGrid>
              <a:tr h="17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53.4 MW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20.2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23.8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0.1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45.9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9.6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37.5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68.2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53.4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75.0 MW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49.6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50.4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12.4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14.9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26.0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9.6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35.1 MW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32.6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4-6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27.6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24.3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11.2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92.6 MW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76.3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41.7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4-7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6.8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4.0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10.1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18.9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35.2 MW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18.3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6-7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1.6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4.5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10.4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11.4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20.2 MW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45.5 MW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209800" y="114300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Determination of equivalent line limits</a:t>
            </a:r>
          </a:p>
        </p:txBody>
      </p:sp>
      <p:graphicFrame>
        <p:nvGraphicFramePr>
          <p:cNvPr id="11" name="Table 4"/>
          <p:cNvGraphicFramePr>
            <a:graphicFrameLocks noGrp="1"/>
          </p:cNvGraphicFramePr>
          <p:nvPr/>
        </p:nvGraphicFramePr>
        <p:xfrm>
          <a:off x="620713" y="4191000"/>
          <a:ext cx="8077201" cy="2133600"/>
        </p:xfrm>
        <a:graphic>
          <a:graphicData uri="http://schemas.openxmlformats.org/drawingml/2006/table">
            <a:tbl>
              <a:tblPr/>
              <a:tblGrid>
                <a:gridCol w="1371601"/>
                <a:gridCol w="1117600"/>
                <a:gridCol w="1117600"/>
                <a:gridCol w="1117600"/>
                <a:gridCol w="1117600"/>
                <a:gridCol w="1117600"/>
                <a:gridCol w="1117600"/>
              </a:tblGrid>
              <a:tr h="17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4-6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4-7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6-7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362200" y="381000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Limit violation costs</a:t>
            </a:r>
          </a:p>
        </p:txBody>
      </p:sp>
    </p:spTree>
    <p:extLst>
      <p:ext uri="{BB962C8B-B14F-4D97-AF65-F5344CB8AC3E}">
        <p14:creationId xmlns:p14="http://schemas.microsoft.com/office/powerpoint/2010/main" val="2188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2117725"/>
            <a:ext cx="85502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/>
              <a:t>Find minimum sum of limit violation costs using Hungarian algorithm</a:t>
            </a:r>
          </a:p>
        </p:txBody>
      </p:sp>
      <p:graphicFrame>
        <p:nvGraphicFramePr>
          <p:cNvPr id="13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923097"/>
              </p:ext>
            </p:extLst>
          </p:nvPr>
        </p:nvGraphicFramePr>
        <p:xfrm>
          <a:off x="533400" y="3200400"/>
          <a:ext cx="8077200" cy="3276600"/>
        </p:xfrm>
        <a:graphic>
          <a:graphicData uri="http://schemas.openxmlformats.org/drawingml/2006/table">
            <a:tbl>
              <a:tblPr/>
              <a:tblGrid>
                <a:gridCol w="1204887"/>
                <a:gridCol w="981759"/>
                <a:gridCol w="981759"/>
                <a:gridCol w="981759"/>
                <a:gridCol w="981759"/>
                <a:gridCol w="981759"/>
                <a:gridCol w="981759"/>
                <a:gridCol w="981759"/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4-6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4-7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6-7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1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 - 7 bus </a:t>
            </a:r>
            <a:r>
              <a:rPr lang="en-US" sz="3600" dirty="0" smtClean="0"/>
              <a:t>system (underestimate)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90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2117725"/>
            <a:ext cx="85502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/>
              <a:t>Find minimum sum of limit violation costs using Hungarian algorithm</a:t>
            </a:r>
          </a:p>
        </p:txBody>
      </p:sp>
      <p:graphicFrame>
        <p:nvGraphicFramePr>
          <p:cNvPr id="13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95995"/>
              </p:ext>
            </p:extLst>
          </p:nvPr>
        </p:nvGraphicFramePr>
        <p:xfrm>
          <a:off x="533400" y="3200400"/>
          <a:ext cx="8077200" cy="3276600"/>
        </p:xfrm>
        <a:graphic>
          <a:graphicData uri="http://schemas.openxmlformats.org/drawingml/2006/table">
            <a:tbl>
              <a:tblPr/>
              <a:tblGrid>
                <a:gridCol w="1204887"/>
                <a:gridCol w="981759"/>
                <a:gridCol w="981759"/>
                <a:gridCol w="981759"/>
                <a:gridCol w="981759"/>
                <a:gridCol w="981759"/>
                <a:gridCol w="981759"/>
                <a:gridCol w="981759"/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4-6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4-7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6-7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1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 - 7 bus </a:t>
            </a:r>
            <a:r>
              <a:rPr lang="en-US" sz="3600" dirty="0" smtClean="0"/>
              <a:t>system (underestimate)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27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 - 7 bus system (underestimate)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2209797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Determination of equivalent line limits</a:t>
            </a:r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143014"/>
              </p:ext>
            </p:extLst>
          </p:nvPr>
        </p:nvGraphicFramePr>
        <p:xfrm>
          <a:off x="533400" y="2686047"/>
          <a:ext cx="8077201" cy="3181353"/>
        </p:xfrm>
        <a:graphic>
          <a:graphicData uri="http://schemas.openxmlformats.org/drawingml/2006/table">
            <a:tbl>
              <a:tblPr/>
              <a:tblGrid>
                <a:gridCol w="1371601"/>
                <a:gridCol w="1117600"/>
                <a:gridCol w="1117600"/>
                <a:gridCol w="1117600"/>
                <a:gridCol w="1117600"/>
                <a:gridCol w="1117600"/>
                <a:gridCol w="1117600"/>
              </a:tblGrid>
              <a:tr h="454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4-6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4-7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6-7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54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54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1-7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54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4-6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54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4-7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54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Eqv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Line 6-7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4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143000" y="4183062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MPT comparison of all lines between 5-bus and 4-bus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640288"/>
              </p:ext>
            </p:extLst>
          </p:nvPr>
        </p:nvGraphicFramePr>
        <p:xfrm>
          <a:off x="381000" y="4583112"/>
          <a:ext cx="8459789" cy="21224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1805"/>
                <a:gridCol w="1259664"/>
                <a:gridCol w="1259664"/>
                <a:gridCol w="1259664"/>
                <a:gridCol w="1259664"/>
                <a:gridCol w="1259664"/>
                <a:gridCol w="1259664"/>
              </a:tblGrid>
              <a:tr h="30484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1-4</a:t>
                      </a:r>
                    </a:p>
                  </a:txBody>
                  <a:tcPr marL="91435" marR="91435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1-6</a:t>
                      </a:r>
                    </a:p>
                  </a:txBody>
                  <a:tcPr marL="91435" marR="91435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1-7</a:t>
                      </a:r>
                    </a:p>
                  </a:txBody>
                  <a:tcPr marL="91435" marR="91435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4-6</a:t>
                      </a:r>
                    </a:p>
                  </a:txBody>
                  <a:tcPr marL="91435" marR="91435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4-7</a:t>
                      </a:r>
                    </a:p>
                  </a:txBody>
                  <a:tcPr marL="91435" marR="91435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6-7</a:t>
                      </a:r>
                    </a:p>
                  </a:txBody>
                  <a:tcPr marL="91435" marR="91435" marT="45727" marB="45727" anchor="ctr" horzOverflow="overflow"/>
                </a:tc>
              </a:tr>
              <a:tr h="649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Reduced 5-bus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1-4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1-2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123.3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1-2 binding)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238.6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2-4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binding)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171.8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4-7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binding)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375.1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2-7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binding)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</a:tr>
              <a:tr h="649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Reduced 4</a:t>
                      </a:r>
                      <a:r>
                        <a:rPr lang="en-US" sz="1400" baseline="0" dirty="0" smtClean="0">
                          <a:latin typeface="+mn-lt"/>
                        </a:rPr>
                        <a:t>-bus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1-4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1-6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123.3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1-7 binding)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217.0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1-6 binding)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171.8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4-7 binding)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298.7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1-7 binding)</a:t>
                      </a:r>
                    </a:p>
                  </a:txBody>
                  <a:tcPr marL="9524" marR="9524" marT="9526" marB="0" anchor="ctr"/>
                </a:tc>
              </a:tr>
              <a:tr h="5182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Error rate (%)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-9.1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-20.4</a:t>
                      </a:r>
                    </a:p>
                  </a:txBody>
                  <a:tcPr marL="91435" marR="91435" marT="45727" marB="45727" anchor="ctr"/>
                </a:tc>
              </a:tr>
            </a:tbl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9600" y="1504950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MPT comparison of lines being eliminated between 5-bus and 4-bus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20201"/>
              </p:ext>
            </p:extLst>
          </p:nvPr>
        </p:nvGraphicFramePr>
        <p:xfrm>
          <a:off x="381000" y="1916112"/>
          <a:ext cx="8459789" cy="21224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1805"/>
                <a:gridCol w="1259664"/>
                <a:gridCol w="1259664"/>
                <a:gridCol w="1259664"/>
                <a:gridCol w="1259664"/>
                <a:gridCol w="1259664"/>
                <a:gridCol w="1259664"/>
              </a:tblGrid>
              <a:tr h="30484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1-4</a:t>
                      </a:r>
                    </a:p>
                  </a:txBody>
                  <a:tcPr marL="91435" marR="91435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1-6</a:t>
                      </a:r>
                    </a:p>
                  </a:txBody>
                  <a:tcPr marL="91435" marR="91435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1-7</a:t>
                      </a:r>
                    </a:p>
                  </a:txBody>
                  <a:tcPr marL="91435" marR="91435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4-6</a:t>
                      </a:r>
                    </a:p>
                  </a:txBody>
                  <a:tcPr marL="91435" marR="91435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4-7</a:t>
                      </a:r>
                    </a:p>
                  </a:txBody>
                  <a:tcPr marL="91435" marR="91435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6-7</a:t>
                      </a:r>
                    </a:p>
                  </a:txBody>
                  <a:tcPr marL="91435" marR="91435" marT="45727" marB="45727" anchor="ctr" horzOverflow="overflow"/>
                </a:tc>
              </a:tr>
              <a:tr h="649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Reduced 5-bus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1-2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1-2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123.3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1-2 binding)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238.6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2-4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binding)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275.3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2-4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binding)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375.1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(line 2-7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binding)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</a:tr>
              <a:tr h="649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Reduced 4</a:t>
                      </a:r>
                      <a:r>
                        <a:rPr lang="en-US" sz="1400" baseline="0" dirty="0" smtClean="0">
                          <a:latin typeface="+mn-lt"/>
                        </a:rPr>
                        <a:t>-bus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1-4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120.2 MW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1-6 binding)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123.3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1-7 binding)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217.0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1-6 binding)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204.0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1-7 binding)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298.7 MW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line 1-7 binding)</a:t>
                      </a:r>
                    </a:p>
                  </a:txBody>
                  <a:tcPr marL="9524" marR="9524" marT="9526" marB="0" anchor="ctr"/>
                </a:tc>
              </a:tr>
              <a:tr h="5182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Error rate (%)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-9.1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-25.9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-20.4</a:t>
                      </a:r>
                    </a:p>
                  </a:txBody>
                  <a:tcPr marL="91435" marR="91435" marT="45727" marB="45727" anchor="ctr"/>
                </a:tc>
              </a:tr>
            </a:tbl>
          </a:graphicData>
        </a:graphic>
      </p:graphicFrame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657225"/>
          </a:xfrm>
        </p:spPr>
        <p:txBody>
          <a:bodyPr/>
          <a:lstStyle/>
          <a:p>
            <a:r>
              <a:rPr lang="en-US" sz="3600" dirty="0" smtClean="0"/>
              <a:t>Ex - 7 bus system (underestimate)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23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9219" name="내용 개체 틀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dirty="0" smtClean="0"/>
              <a:t>Ward equivalent (</a:t>
            </a:r>
            <a:r>
              <a:rPr lang="en-US" dirty="0" err="1" smtClean="0"/>
              <a:t>Kron’s</a:t>
            </a:r>
            <a:r>
              <a:rPr lang="en-US" dirty="0" smtClean="0"/>
              <a:t> reduction)</a:t>
            </a:r>
          </a:p>
          <a:p>
            <a:pPr lvl="1"/>
            <a:r>
              <a:rPr lang="en-US" dirty="0" smtClean="0"/>
              <a:t>Traditional method to equivalence power system network models</a:t>
            </a:r>
          </a:p>
          <a:p>
            <a:pPr lvl="1"/>
            <a:r>
              <a:rPr lang="en-US" dirty="0" smtClean="0"/>
              <a:t>Loses desired attributes of the original system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Objective of work</a:t>
            </a:r>
          </a:p>
          <a:p>
            <a:pPr lvl="1"/>
            <a:r>
              <a:rPr lang="en-US" dirty="0" smtClean="0"/>
              <a:t>Develop equivalents that preserve </a:t>
            </a:r>
            <a:r>
              <a:rPr lang="en-US" dirty="0" smtClean="0"/>
              <a:t>desired attributes, the </a:t>
            </a:r>
            <a:r>
              <a:rPr lang="en-US" dirty="0" smtClean="0"/>
              <a:t>line limits </a:t>
            </a:r>
            <a:r>
              <a:rPr lang="en-US" dirty="0"/>
              <a:t>in this </a:t>
            </a:r>
            <a:r>
              <a:rPr lang="en-US" dirty="0" smtClean="0"/>
              <a:t>work, of </a:t>
            </a:r>
            <a:r>
              <a:rPr lang="en-US" dirty="0" smtClean="0"/>
              <a:t>the original system</a:t>
            </a:r>
          </a:p>
          <a:p>
            <a:endParaRPr lang="en-US" dirty="0" smtClean="0"/>
          </a:p>
        </p:txBody>
      </p:sp>
      <p:sp>
        <p:nvSpPr>
          <p:cNvPr id="9220" name="슬라이드 번호 개체 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9A9EFA-75C0-49E0-8437-E7CEC2375017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Preliminary – Line limits</a:t>
            </a:r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dirty="0" smtClean="0"/>
              <a:t>Thermal line limits are intended to limit </a:t>
            </a:r>
          </a:p>
          <a:p>
            <a:pPr lvl="1"/>
            <a:r>
              <a:rPr lang="en-US" dirty="0" smtClean="0"/>
              <a:t>Temperature attained by the energized conductors</a:t>
            </a:r>
          </a:p>
          <a:p>
            <a:pPr lvl="1"/>
            <a:r>
              <a:rPr lang="en-US" dirty="0" smtClean="0"/>
              <a:t>Resulting </a:t>
            </a:r>
            <a:r>
              <a:rPr lang="en-US" dirty="0" smtClean="0"/>
              <a:t>sag</a:t>
            </a:r>
          </a:p>
          <a:p>
            <a:pPr lvl="1"/>
            <a:r>
              <a:rPr lang="en-US" dirty="0" smtClean="0"/>
              <a:t>Loss of tensile strength</a:t>
            </a:r>
          </a:p>
          <a:p>
            <a:r>
              <a:rPr lang="en-US" dirty="0" smtClean="0"/>
              <a:t>Limits are calculated where conductor sag is at minimum allowable clearance</a:t>
            </a:r>
          </a:p>
          <a:p>
            <a:pPr lvl="1"/>
            <a:r>
              <a:rPr lang="en-US" dirty="0" smtClean="0"/>
              <a:t>Geographical condition</a:t>
            </a:r>
          </a:p>
          <a:p>
            <a:pPr lvl="1"/>
            <a:r>
              <a:rPr lang="en-US" dirty="0" smtClean="0"/>
              <a:t>Climate condition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E1D97-F94B-4093-955F-8E04E0A42628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Preliminary - Kron’s reduction</a:t>
            </a:r>
          </a:p>
        </p:txBody>
      </p:sp>
      <p:sp>
        <p:nvSpPr>
          <p:cNvPr id="11267" name="내용 개체 틀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dirty="0" smtClean="0"/>
              <a:t>When a bus k between bus </a:t>
            </a:r>
            <a:r>
              <a:rPr lang="en-US" dirty="0" err="1" smtClean="0"/>
              <a:t>i</a:t>
            </a:r>
            <a:r>
              <a:rPr lang="en-US" dirty="0" smtClean="0"/>
              <a:t> and j is </a:t>
            </a:r>
            <a:r>
              <a:rPr lang="en-US" dirty="0" err="1" smtClean="0"/>
              <a:t>equivalenced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First term on RHS is admittance of existing line</a:t>
            </a:r>
          </a:p>
          <a:p>
            <a:pPr lvl="1"/>
            <a:r>
              <a:rPr lang="en-US" dirty="0" smtClean="0"/>
              <a:t>Second term on RHS is admittance of equivalent line</a:t>
            </a:r>
          </a:p>
          <a:p>
            <a:r>
              <a:rPr lang="en-US" dirty="0" smtClean="0"/>
              <a:t>Theses equivalent lines have no limits</a:t>
            </a:r>
          </a:p>
          <a:p>
            <a:r>
              <a:rPr lang="en-US" dirty="0" smtClean="0"/>
              <a:t>Goal is to assign limits to theses equivalent lines that preserve desired attribute of the original</a:t>
            </a:r>
          </a:p>
        </p:txBody>
      </p:sp>
      <p:sp>
        <p:nvSpPr>
          <p:cNvPr id="11268" name="슬라이드 번호 개체 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0B4ECE-1F8B-4195-85C4-6CFC0AB05C56}" type="slidenum">
              <a:rPr lang="en-US"/>
              <a:pPr eaLnBrk="1" hangingPunct="1"/>
              <a:t>6</a:t>
            </a:fld>
            <a:endParaRPr lang="en-US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81300"/>
            <a:ext cx="2057400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- PTDF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Power Transfer Distribution Factor</a:t>
                </a:r>
              </a:p>
              <a:p>
                <a:pPr lvl="1"/>
                <a:r>
                  <a:rPr lang="en-US" dirty="0" smtClean="0"/>
                  <a:t>Linear approximation of the impact of power flowing on each line w.r.t the amount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of an arbitrary basic transaction </a:t>
                </a:r>
                <a:r>
                  <a:rPr lang="en-US" i="1" dirty="0" smtClean="0"/>
                  <a:t>w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2"/>
                <a:r>
                  <a:rPr lang="en-US" i="1" dirty="0" smtClean="0"/>
                  <a:t>∆</a:t>
                </a:r>
                <a:r>
                  <a:rPr lang="en-US" i="1" dirty="0" err="1" smtClean="0"/>
                  <a:t>f</a:t>
                </a:r>
                <a:r>
                  <a:rPr lang="en-US" i="1" baseline="-25000" dirty="0" err="1" smtClean="0"/>
                  <a:t>l</a:t>
                </a:r>
                <a:r>
                  <a:rPr lang="en-US" dirty="0" smtClean="0"/>
                  <a:t>: fraction of power transfer flowing on line </a:t>
                </a:r>
                <a:r>
                  <a:rPr lang="en-US" i="1" dirty="0" smtClean="0"/>
                  <a:t>l</a:t>
                </a:r>
              </a:p>
              <a:p>
                <a:pPr lvl="2"/>
                <a:r>
                  <a:rPr lang="en-US" i="1" dirty="0" smtClean="0"/>
                  <a:t>∆t</a:t>
                </a:r>
                <a:r>
                  <a:rPr lang="en-US" dirty="0" smtClean="0"/>
                  <a:t>: specific amount of transaction w</a:t>
                </a:r>
              </a:p>
              <a:p>
                <a:pPr lvl="2"/>
                <a:r>
                  <a:rPr lang="en-US" dirty="0" smtClean="0"/>
                  <a:t>Basic transaction </a:t>
                </a:r>
                <a14:m>
                  <m:oMath xmlns:m="http://schemas.openxmlformats.org/officeDocument/2006/math">
                    <m:r>
                      <a:rPr lang="en-US" i="1"/>
                      <m:t>𝑤</m:t>
                    </m:r>
                    <m:r>
                      <a:rPr lang="en-US" i="1"/>
                      <m:t>≜</m:t>
                    </m:r>
                    <m:d>
                      <m:dPr>
                        <m:begChr m:val="{"/>
                        <m:endChr m:val="}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𝑚</m:t>
                        </m:r>
                        <m:r>
                          <a:rPr lang="en-US" i="1"/>
                          <m:t>, </m:t>
                        </m:r>
                        <m:r>
                          <a:rPr lang="en-US" i="1"/>
                          <m:t>𝑛</m:t>
                        </m:r>
                        <m:r>
                          <a:rPr lang="en-US" i="1"/>
                          <m:t>, </m:t>
                        </m:r>
                        <m:r>
                          <a:rPr lang="en-US" i="1"/>
                          <m:t>𝑡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531680"/>
              </p:ext>
            </p:extLst>
          </p:nvPr>
        </p:nvGraphicFramePr>
        <p:xfrm>
          <a:off x="3733800" y="4038600"/>
          <a:ext cx="1447800" cy="830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수식" r:id="rId4" imgW="723586" imgH="418918" progId="Equation.3">
                  <p:embed/>
                </p:oleObj>
              </mc:Choice>
              <mc:Fallback>
                <p:oleObj name="수식" r:id="rId4" imgW="723586" imgH="41891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038600"/>
                        <a:ext cx="1447800" cy="830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37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- PTDF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PTDFs on the retained lines are not affected by </a:t>
            </a:r>
            <a:r>
              <a:rPr lang="en-US" dirty="0" err="1" smtClean="0"/>
              <a:t>equivalencing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8452"/>
            <a:ext cx="3081064" cy="310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60352"/>
            <a:ext cx="3505200" cy="285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4191000" y="4114800"/>
            <a:ext cx="609600" cy="381000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6324600"/>
            <a:ext cx="30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Original system with PTDFs from 2 to 3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6324600"/>
            <a:ext cx="3230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Equivalent system with PTDFs from 2 to 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264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- MPT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Desired attribute to preserve by assigning limits</a:t>
                </a:r>
              </a:p>
              <a:p>
                <a:pPr lvl="1"/>
                <a:r>
                  <a:rPr lang="en-US" dirty="0" smtClean="0"/>
                  <a:t>Maximum power transfer (MPT) between retained buses match that for the same buses in the original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MPT between bus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and j can be calculated with PTDF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𝑀𝑃𝑇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min</m:t>
                    </m:r>
                    <m:r>
                      <a:rPr lang="en-US" b="0" i="1" smtClean="0">
                        <a:latin typeface="Cambria Math"/>
                      </a:rPr>
                      <m:t>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𝐿𝑖𝑛𝑒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𝑙𝑖𝑚𝑖𝑡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𝑃𝑇𝐷𝐹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i="1" dirty="0" smtClean="0"/>
                  <a:t>l</a:t>
                </a:r>
                <a:r>
                  <a:rPr lang="en-US" dirty="0" smtClean="0"/>
                  <a:t>: each line of the system</a:t>
                </a:r>
              </a:p>
              <a:p>
                <a:r>
                  <a:rPr lang="en-US" dirty="0" smtClean="0"/>
                  <a:t>Need to match for MPTs between all the first neighbor buses of the bus being eliminated</a:t>
                </a:r>
                <a:endParaRPr 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674" r="-296" b="-8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25706E-32E8-4706-8D75-A35B761A3C2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5323</TotalTime>
  <Words>2585</Words>
  <Application>Microsoft Office PowerPoint</Application>
  <PresentationFormat>화면 슬라이드 쇼(4:3)</PresentationFormat>
  <Paragraphs>886</Paragraphs>
  <Slides>34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34</vt:i4>
      </vt:variant>
    </vt:vector>
  </HeadingPairs>
  <TitlesOfParts>
    <vt:vector size="40" baseType="lpstr">
      <vt:lpstr>Arial</vt:lpstr>
      <vt:lpstr>Tahoma</vt:lpstr>
      <vt:lpstr>Calibri</vt:lpstr>
      <vt:lpstr>Default Design</vt:lpstr>
      <vt:lpstr>Microsoft Visio 드로잉</vt:lpstr>
      <vt:lpstr>Microsoft Equation 3.0</vt:lpstr>
      <vt:lpstr>Line Limit Preserving Power System Equivalent</vt:lpstr>
      <vt:lpstr>Contents</vt:lpstr>
      <vt:lpstr>Introduction</vt:lpstr>
      <vt:lpstr>Introduction</vt:lpstr>
      <vt:lpstr>Preliminary – Line limits</vt:lpstr>
      <vt:lpstr>Preliminary - Kron’s reduction</vt:lpstr>
      <vt:lpstr>Preliminary - PTDF</vt:lpstr>
      <vt:lpstr>Preliminary - PTDF</vt:lpstr>
      <vt:lpstr>Preliminary - MPT</vt:lpstr>
      <vt:lpstr>General Case</vt:lpstr>
      <vt:lpstr>Special Case</vt:lpstr>
      <vt:lpstr>Special Case</vt:lpstr>
      <vt:lpstr>Algorithm</vt:lpstr>
      <vt:lpstr>Ex - 4 bus system</vt:lpstr>
      <vt:lpstr>Ex - 4 bus system (Exact solution)</vt:lpstr>
      <vt:lpstr>Ex - 4 bus system (No solution 1 - Overestimate)</vt:lpstr>
      <vt:lpstr>Ex - 4 bus system (No solution 1 - Overestimate)</vt:lpstr>
      <vt:lpstr>Ex - 4 bus system (No solution 2 - underestimate)</vt:lpstr>
      <vt:lpstr>Ex - 4 bus system (No solution 2 - underestimate)</vt:lpstr>
      <vt:lpstr>Ex - 4 bus system (No solution 2 - underestimate)</vt:lpstr>
      <vt:lpstr>Conclusions</vt:lpstr>
      <vt:lpstr>PowerPoint 프레젠테이션</vt:lpstr>
      <vt:lpstr>Ex - 7 bus system</vt:lpstr>
      <vt:lpstr>Ex - 7 bus system</vt:lpstr>
      <vt:lpstr>Ex - 7 bus system</vt:lpstr>
      <vt:lpstr>Ex - 7 bus system</vt:lpstr>
      <vt:lpstr>Ex - 7 bus system</vt:lpstr>
      <vt:lpstr>Ex - 7 bus system (overestimate)</vt:lpstr>
      <vt:lpstr>Ex - 7 bus system (overestimate)</vt:lpstr>
      <vt:lpstr>Ex - 7 bus system (underestimate)</vt:lpstr>
      <vt:lpstr>Ex - 7 bus system (underestimate)</vt:lpstr>
      <vt:lpstr>Ex - 7 bus system (underestimate)</vt:lpstr>
      <vt:lpstr>Ex - 7 bus system (underestimate)</vt:lpstr>
      <vt:lpstr>Ex - 7 bus system (underestimate)</vt:lpstr>
    </vt:vector>
  </TitlesOfParts>
  <Company>Royse Wagner,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</dc:creator>
  <cp:lastModifiedBy>Won</cp:lastModifiedBy>
  <cp:revision>67</cp:revision>
  <dcterms:created xsi:type="dcterms:W3CDTF">2009-03-03T20:57:51Z</dcterms:created>
  <dcterms:modified xsi:type="dcterms:W3CDTF">2012-09-24T20:46:51Z</dcterms:modified>
</cp:coreProperties>
</file>