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7" r:id="rId2"/>
    <p:sldId id="302" r:id="rId3"/>
    <p:sldId id="288" r:id="rId4"/>
    <p:sldId id="287" r:id="rId5"/>
    <p:sldId id="289" r:id="rId6"/>
    <p:sldId id="291" r:id="rId7"/>
    <p:sldId id="304" r:id="rId8"/>
    <p:sldId id="290" r:id="rId9"/>
    <p:sldId id="292" r:id="rId10"/>
    <p:sldId id="294" r:id="rId11"/>
    <p:sldId id="305" r:id="rId12"/>
    <p:sldId id="306" r:id="rId13"/>
    <p:sldId id="307" r:id="rId14"/>
    <p:sldId id="309" r:id="rId15"/>
    <p:sldId id="310" r:id="rId16"/>
    <p:sldId id="312" r:id="rId17"/>
    <p:sldId id="319" r:id="rId18"/>
    <p:sldId id="314" r:id="rId19"/>
    <p:sldId id="313" r:id="rId20"/>
    <p:sldId id="286" r:id="rId21"/>
    <p:sldId id="316" r:id="rId22"/>
    <p:sldId id="317" r:id="rId23"/>
    <p:sldId id="318" r:id="rId24"/>
    <p:sldId id="320" r:id="rId25"/>
    <p:sldId id="258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16" y="-102"/>
      </p:cViewPr>
      <p:guideLst>
        <p:guide orient="horz" pos="171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-3936" y="-104"/>
      </p:cViewPr>
      <p:guideLst>
        <p:guide orient="horz" pos="3024"/>
        <p:guide pos="2304"/>
      </p:guideLst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18" y="0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995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18" y="9119995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498FF5-D1FF-4CD7-AA6F-F4690CA9A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18" y="0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2" y="4559997"/>
            <a:ext cx="5850838" cy="432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995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18" y="9119995"/>
            <a:ext cx="3170030" cy="4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D3F535-DAB1-42DA-9821-7CD4757BA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14380-D0A1-40F2-ACB4-AEDECDA3CD7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2187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D3F535-DAB1-42DA-9821-7CD4757BA5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_signature_gif_pri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"/>
            <a:ext cx="170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1"/>
          <p:cNvSpPr>
            <a:spLocks noChangeShapeType="1"/>
          </p:cNvSpPr>
          <p:nvPr userDrawn="1"/>
        </p:nvSpPr>
        <p:spPr bwMode="auto">
          <a:xfrm flipV="1">
            <a:off x="762000" y="1066800"/>
            <a:ext cx="7313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915988" y="1125538"/>
            <a:ext cx="7313612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795331-B9F0-4C0F-9511-475B61893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0AFB-0957-4C6C-B922-8194CD1D4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D628-8833-4B4F-84AE-DF9F80B65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008A-6A63-46CD-98F9-0E5FB8ECD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1157B-B5FC-4C24-8340-154E77F0A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A4B5-E56C-40F2-863D-8C00D58BB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A97AC-4B46-4698-9AE1-505B1CEAF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9D6C-550B-49A1-AC6F-D20F8F86D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3B81-CE76-40D8-8A9E-A14529A60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D5BE-2C46-4C6A-A9C0-8EAFAAD7D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D442-F43C-4BDE-8179-CD66E445D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4132D-909F-4239-9C4F-E7019F03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DFF0-8874-4D20-8389-ECDE67CB0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F19E-59C6-4157-8358-FA72D320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374A-F27E-420B-9432-14F1EDD6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3053-F23E-4E58-A0B0-A7E2E90D1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A7B0-0242-4A37-8BB4-5E977DBBA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7E977CD-E3BC-4CA2-B298-163FDF5B7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762000" y="1447800"/>
            <a:ext cx="7313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 flipV="1">
            <a:off x="915988" y="1524000"/>
            <a:ext cx="7313612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6.png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0" y="1231900"/>
            <a:ext cx="7721600" cy="2046288"/>
          </a:xfrm>
        </p:spPr>
        <p:txBody>
          <a:bodyPr/>
          <a:lstStyle/>
          <a:p>
            <a:pPr eaLnBrk="1" hangingPunct="1"/>
            <a:r>
              <a:rPr lang="en-US" sz="3200" smtClean="0"/>
              <a:t>A Multirate Field Construction Technique for Efficient Modeling of the Fields and Forces  within Inverter-Fed Induction Machines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4008438"/>
            <a:ext cx="7415212" cy="2136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Dezheng Wu, Steve Pekarek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School of Electrical and Computer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Purdue University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September 30, 2010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Complete Field Construction – </a:t>
            </a:r>
            <a:br>
              <a:rPr lang="en-US" sz="3600" smtClean="0"/>
            </a:br>
            <a:r>
              <a:rPr lang="en-US" sz="3600" smtClean="0"/>
              <a:t>Stator Current as Model Input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374900" y="2135188"/>
          <a:ext cx="3438525" cy="765175"/>
        </p:xfrm>
        <a:graphic>
          <a:graphicData uri="http://schemas.openxmlformats.org/presentationml/2006/ole">
            <p:oleObj spid="_x0000_s6146" name="Equation" r:id="rId3" imgW="2311200" imgH="507960" progId="Equation.DSMT4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85800" y="1584325"/>
            <a:ext cx="7340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Obtain the total flux density in the discrete-time form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2070100" y="3740150"/>
          <a:ext cx="5233988" cy="1924050"/>
        </p:xfrm>
        <a:graphic>
          <a:graphicData uri="http://schemas.openxmlformats.org/presentationml/2006/ole">
            <p:oleObj spid="_x0000_s6147" name="Equation" r:id="rId4" imgW="3632040" imgH="1333440" progId="Equation.DSMT4">
              <p:embed/>
            </p:oleObj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4700" y="2933700"/>
            <a:ext cx="77089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 the computer, the discrete convolution of the stator current and rotor basis function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27100" y="5765800"/>
            <a:ext cx="6781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 can be ‘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’ or ‘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’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Voltage-Input-Based FC Technique</a:t>
            </a:r>
          </a:p>
        </p:txBody>
      </p:sp>
      <p:grpSp>
        <p:nvGrpSpPr>
          <p:cNvPr id="7174" name="Group 22"/>
          <p:cNvGrpSpPr>
            <a:grpSpLocks/>
          </p:cNvGrpSpPr>
          <p:nvPr/>
        </p:nvGrpSpPr>
        <p:grpSpPr bwMode="auto">
          <a:xfrm>
            <a:off x="2476500" y="1584325"/>
            <a:ext cx="5740400" cy="700088"/>
            <a:chOff x="1155700" y="1828800"/>
            <a:chExt cx="5740400" cy="699763"/>
          </a:xfrm>
        </p:grpSpPr>
        <p:sp>
          <p:nvSpPr>
            <p:cNvPr id="7184" name="Rectangle 4"/>
            <p:cNvSpPr>
              <a:spLocks noChangeArrowheads="1"/>
            </p:cNvSpPr>
            <p:nvPr/>
          </p:nvSpPr>
          <p:spPr bwMode="auto">
            <a:xfrm>
              <a:off x="2095500" y="2019300"/>
              <a:ext cx="876300" cy="40011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v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  <a:sym typeface="Wingdings" charset="2"/>
                </a:rPr>
                <a:t>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  <a:sym typeface="Wingdings" charset="2"/>
                </a:rPr>
                <a:t>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  <a:sym typeface="Wingdings" charset="2"/>
                </a:rPr>
                <a:t>i</a:t>
              </a: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5" name="Rectangle 5"/>
            <p:cNvSpPr>
              <a:spLocks noChangeArrowheads="1"/>
            </p:cNvSpPr>
            <p:nvPr/>
          </p:nvSpPr>
          <p:spPr bwMode="auto">
            <a:xfrm>
              <a:off x="3606800" y="1913124"/>
              <a:ext cx="1689100" cy="61543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Current-input-based FC</a:t>
              </a:r>
            </a:p>
          </p:txBody>
        </p:sp>
        <p:cxnSp>
          <p:nvCxnSpPr>
            <p:cNvPr id="7186" name="Straight Arrow Connector 12"/>
            <p:cNvCxnSpPr>
              <a:cxnSpLocks noChangeShapeType="1"/>
              <a:stCxn id="7184" idx="3"/>
              <a:endCxn id="7185" idx="1"/>
            </p:cNvCxnSpPr>
            <p:nvPr/>
          </p:nvCxnSpPr>
          <p:spPr bwMode="auto">
            <a:xfrm>
              <a:off x="2971800" y="2219356"/>
              <a:ext cx="635000" cy="148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7187" name="TextBox 13"/>
            <p:cNvSpPr txBox="1">
              <a:spLocks noChangeArrowheads="1"/>
            </p:cNvSpPr>
            <p:nvPr/>
          </p:nvSpPr>
          <p:spPr bwMode="auto">
            <a:xfrm>
              <a:off x="3098800" y="1828800"/>
              <a:ext cx="3683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cxnSp>
          <p:nvCxnSpPr>
            <p:cNvPr id="7188" name="Straight Arrow Connector 15"/>
            <p:cNvCxnSpPr>
              <a:cxnSpLocks noChangeShapeType="1"/>
              <a:endCxn id="7184" idx="1"/>
            </p:cNvCxnSpPr>
            <p:nvPr/>
          </p:nvCxnSpPr>
          <p:spPr bwMode="auto">
            <a:xfrm flipV="1">
              <a:off x="1435100" y="2219355"/>
              <a:ext cx="660400" cy="3145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7189" name="TextBox 16"/>
            <p:cNvSpPr txBox="1">
              <a:spLocks noChangeArrowheads="1"/>
            </p:cNvSpPr>
            <p:nvPr/>
          </p:nvSpPr>
          <p:spPr bwMode="auto">
            <a:xfrm>
              <a:off x="1155700" y="1993900"/>
              <a:ext cx="33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v</a:t>
              </a:r>
            </a:p>
          </p:txBody>
        </p:sp>
        <p:cxnSp>
          <p:nvCxnSpPr>
            <p:cNvPr id="7190" name="Straight Arrow Connector 18"/>
            <p:cNvCxnSpPr>
              <a:cxnSpLocks noChangeShapeType="1"/>
            </p:cNvCxnSpPr>
            <p:nvPr/>
          </p:nvCxnSpPr>
          <p:spPr bwMode="auto">
            <a:xfrm flipV="1">
              <a:off x="5308600" y="2206655"/>
              <a:ext cx="660400" cy="3145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7191" name="TextBox 21"/>
            <p:cNvSpPr txBox="1">
              <a:spLocks noChangeArrowheads="1"/>
            </p:cNvSpPr>
            <p:nvPr/>
          </p:nvSpPr>
          <p:spPr bwMode="auto">
            <a:xfrm>
              <a:off x="6007100" y="1981200"/>
              <a:ext cx="889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i="1" baseline="-2500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, B</a:t>
              </a:r>
              <a:r>
                <a:rPr lang="en-US" sz="2000" i="1" baseline="-2500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</p:grpSp>
      <p:sp>
        <p:nvSpPr>
          <p:cNvPr id="7175" name="TextBox 23"/>
          <p:cNvSpPr txBox="1">
            <a:spLocks noChangeArrowheads="1"/>
          </p:cNvSpPr>
          <p:nvPr/>
        </p:nvSpPr>
        <p:spPr bwMode="auto">
          <a:xfrm>
            <a:off x="660400" y="1746250"/>
            <a:ext cx="318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/>
              <a:t>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Basic idea:</a:t>
            </a:r>
          </a:p>
        </p:txBody>
      </p:sp>
      <p:sp>
        <p:nvSpPr>
          <p:cNvPr id="7176" name="TextBox 24"/>
          <p:cNvSpPr txBox="1">
            <a:spLocks noChangeArrowheads="1"/>
          </p:cNvSpPr>
          <p:nvPr/>
        </p:nvSpPr>
        <p:spPr bwMode="auto">
          <a:xfrm>
            <a:off x="635000" y="2438400"/>
            <a:ext cx="787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/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Stator voltage equations are used to relate voltage and current: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3028950" y="2844800"/>
          <a:ext cx="2228850" cy="1123950"/>
        </p:xfrm>
        <a:graphic>
          <a:graphicData uri="http://schemas.openxmlformats.org/presentationml/2006/ole">
            <p:oleObj spid="_x0000_s7170" name="Equation" r:id="rId3" imgW="1409400" imgH="711000" progId="Equation.DSMT4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3041650" y="4846638"/>
          <a:ext cx="1714500" cy="1155700"/>
        </p:xfrm>
        <a:graphic>
          <a:graphicData uri="http://schemas.openxmlformats.org/presentationml/2006/ole">
            <p:oleObj spid="_x0000_s7171" name="Equation" r:id="rId4" imgW="1054080" imgH="711000" progId="Equation.DSMT4">
              <p:embed/>
            </p:oleObj>
          </a:graphicData>
        </a:graphic>
      </p:graphicFrame>
      <p:sp>
        <p:nvSpPr>
          <p:cNvPr id="7177" name="TextBox 28"/>
          <p:cNvSpPr txBox="1">
            <a:spLocks noChangeArrowheads="1"/>
          </p:cNvSpPr>
          <p:nvPr/>
        </p:nvSpPr>
        <p:spPr bwMode="auto">
          <a:xfrm>
            <a:off x="622300" y="4038600"/>
            <a:ext cx="751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is the angular speed of an arbitrary reference frame, and the flux linkages are expressed as   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305300" y="4686300"/>
            <a:ext cx="3543300" cy="1155700"/>
            <a:chOff x="4965700" y="4775200"/>
            <a:chExt cx="3543300" cy="1155700"/>
          </a:xfrm>
        </p:grpSpPr>
        <p:cxnSp>
          <p:nvCxnSpPr>
            <p:cNvPr id="7180" name="Straight Arrow Connector 30"/>
            <p:cNvCxnSpPr>
              <a:cxnSpLocks noChangeShapeType="1"/>
            </p:cNvCxnSpPr>
            <p:nvPr/>
          </p:nvCxnSpPr>
          <p:spPr bwMode="auto">
            <a:xfrm>
              <a:off x="5511800" y="5105400"/>
              <a:ext cx="825500" cy="38100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cxnSp>
          <p:nvCxnSpPr>
            <p:cNvPr id="7181" name="Straight Arrow Connector 33"/>
            <p:cNvCxnSpPr>
              <a:cxnSpLocks noChangeShapeType="1"/>
            </p:cNvCxnSpPr>
            <p:nvPr/>
          </p:nvCxnSpPr>
          <p:spPr bwMode="auto">
            <a:xfrm flipV="1">
              <a:off x="5511800" y="5207000"/>
              <a:ext cx="812800" cy="355600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7182" name="Rounded Rectangle 35"/>
            <p:cNvSpPr>
              <a:spLocks noChangeArrowheads="1"/>
            </p:cNvSpPr>
            <p:nvPr/>
          </p:nvSpPr>
          <p:spPr bwMode="auto">
            <a:xfrm>
              <a:off x="4965700" y="4775200"/>
              <a:ext cx="546100" cy="11557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88100" y="4838700"/>
              <a:ext cx="212090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cs typeface="Tahoma" pitchFamily="34" charset="0"/>
                </a:rPr>
                <a:t>Due to the induced rotor current</a:t>
              </a:r>
            </a:p>
          </p:txBody>
        </p:sp>
      </p:grpSp>
      <p:sp>
        <p:nvSpPr>
          <p:cNvPr id="7179" name="TextBox 22"/>
          <p:cNvSpPr txBox="1">
            <a:spLocks noChangeArrowheads="1"/>
          </p:cNvSpPr>
          <p:nvPr/>
        </p:nvSpPr>
        <p:spPr bwMode="auto">
          <a:xfrm>
            <a:off x="584200" y="6045200"/>
            <a:ext cx="599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Unknowns</a:t>
            </a:r>
            <a:r>
              <a:rPr lang="en-US" sz="2000"/>
              <a:t>: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ls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i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qs,r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i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ds,r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>
            <a:cxnSpLocks noChangeShapeType="1"/>
            <a:stCxn id="30" idx="3"/>
          </p:cNvCxnSpPr>
          <p:nvPr/>
        </p:nvCxnSpPr>
        <p:spPr bwMode="auto">
          <a:xfrm flipV="1">
            <a:off x="6362700" y="5635625"/>
            <a:ext cx="508000" cy="1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B2C10B-5AD0-493B-B76B-2B1AD641B19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Characterization of Rotor Basis </a:t>
            </a:r>
            <a:br>
              <a:rPr lang="en-US" sz="3600" dirty="0" smtClean="0"/>
            </a:br>
            <a:r>
              <a:rPr lang="en-US" sz="3600" dirty="0" smtClean="0"/>
              <a:t>Flux Linkage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TextBox 27"/>
          <p:cNvSpPr txBox="1">
            <a:spLocks noChangeArrowheads="1"/>
          </p:cNvSpPr>
          <p:nvPr/>
        </p:nvSpPr>
        <p:spPr bwMode="auto">
          <a:xfrm>
            <a:off x="581025" y="1625600"/>
            <a:ext cx="806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Use the same FEA solutions as in the characterization of stator and rotor basis functions.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5715000" y="5381625"/>
            <a:ext cx="647700" cy="5111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934200" y="5168900"/>
            <a:ext cx="1244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Impulse response (vector)</a:t>
            </a:r>
          </a:p>
        </p:txBody>
      </p:sp>
      <p:pic>
        <p:nvPicPr>
          <p:cNvPr id="20489" name="Picture 9" descr="Fig41_slides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2306638"/>
            <a:ext cx="596265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CAAEA9-E7CF-4C55-9DBF-AC84D1B966FF}" type="slidenum">
              <a:rPr lang="en-US"/>
              <a:pPr/>
              <a:t>13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Calculate </a:t>
            </a:r>
            <a:r>
              <a:rPr lang="en-US" sz="3600" smtClean="0">
                <a:latin typeface="Symbol" pitchFamily="18" charset="2"/>
              </a:rPr>
              <a:t>l</a:t>
            </a:r>
            <a:r>
              <a:rPr lang="en-US" sz="3600" i="1" baseline="-25000" smtClean="0"/>
              <a:t>qs,r</a:t>
            </a:r>
            <a:r>
              <a:rPr lang="en-US" sz="3600" smtClean="0"/>
              <a:t>, </a:t>
            </a:r>
            <a:r>
              <a:rPr lang="en-US" sz="3600" smtClean="0">
                <a:latin typeface="Symbol" pitchFamily="18" charset="2"/>
              </a:rPr>
              <a:t>l</a:t>
            </a:r>
            <a:r>
              <a:rPr lang="en-US" sz="3600" i="1" baseline="-25000" smtClean="0"/>
              <a:t>ds,r</a:t>
            </a:r>
            <a:endParaRPr lang="en-US" sz="3600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561975" y="1562100"/>
            <a:ext cx="805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Procedure: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convolution.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transformation between reference frames</a:t>
            </a: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2093913" y="2755900"/>
          <a:ext cx="4344987" cy="800100"/>
        </p:xfrm>
        <a:graphic>
          <a:graphicData uri="http://schemas.openxmlformats.org/presentationml/2006/ole">
            <p:oleObj spid="_x0000_s8194" name="Equation" r:id="rId4" imgW="2641600" imgH="482600" progId="Equation.DSMT4">
              <p:embed/>
            </p:oleObj>
          </a:graphicData>
        </a:graphic>
      </p:graphicFrame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108200" y="4000500"/>
          <a:ext cx="3390900" cy="1344613"/>
        </p:xfrm>
        <a:graphic>
          <a:graphicData uri="http://schemas.openxmlformats.org/presentationml/2006/ole">
            <p:oleObj spid="_x0000_s8195" name="Equation" r:id="rId5" imgW="2374560" imgH="939600" progId="Equation.DSMT4">
              <p:embed/>
            </p:oleObj>
          </a:graphicData>
        </a:graphic>
      </p:graphicFrame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558800" y="5359400"/>
            <a:ext cx="810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dirty="0"/>
              <a:t> </a:t>
            </a:r>
            <a:r>
              <a:rPr lang="en-US" i="1" dirty="0" err="1">
                <a:latin typeface="Symbol" pitchFamily="18" charset="2"/>
              </a:rPr>
              <a:t>q</a:t>
            </a:r>
            <a:r>
              <a:rPr lang="en-US" i="1" baseline="-25000" dirty="0" err="1"/>
              <a:t>r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electric rotor angle, and </a:t>
            </a:r>
            <a:r>
              <a:rPr lang="en-US" i="1" dirty="0">
                <a:latin typeface="Symbol" pitchFamily="18" charset="2"/>
              </a:rPr>
              <a:t>q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angle of the reference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frame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4B702-0551-4B75-85A2-2BEEC81789A4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Voltage-Input Based FC Diagram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419100" y="2159000"/>
            <a:ext cx="290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qd0s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charset="2"/>
              </a:rPr>
              <a:t>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  <a:sym typeface="Wingdings" charset="2"/>
              </a:rPr>
              <a:t>i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  <a:sym typeface="Wingdings" charset="2"/>
              </a:rPr>
              <a:t>abcs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baseline="-25000" dirty="0" err="1">
                <a:latin typeface="Times New Roman" pitchFamily="18" charset="0"/>
                <a:cs typeface="Times New Roman" pitchFamily="18" charset="0"/>
              </a:rPr>
              <a:t>abcs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then used in the current-input-based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3175000" y="1943100"/>
            <a:ext cx="3213100" cy="232410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Rectangle 14"/>
          <p:cNvSpPr>
            <a:spLocks noChangeArrowheads="1"/>
          </p:cNvSpPr>
          <p:nvPr/>
        </p:nvSpPr>
        <p:spPr bwMode="auto">
          <a:xfrm>
            <a:off x="3200400" y="4572000"/>
            <a:ext cx="4876800" cy="181610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1514" name="Picture 10" descr="volt_fc_slides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0" y="1587500"/>
            <a:ext cx="5330825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5969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An Induction Machine Fed By An Inverter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52417-A968-446E-AAA8-12EAEAAFE1FF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870200" y="4216400"/>
          <a:ext cx="3163888" cy="1638300"/>
        </p:xfrm>
        <a:graphic>
          <a:graphicData uri="http://schemas.openxmlformats.org/presentationml/2006/ole">
            <p:oleObj spid="_x0000_s9218" name="Equation" r:id="rId3" imgW="2234880" imgH="1143000" progId="Equation.DSMT4">
              <p:embed/>
            </p:oleObj>
          </a:graphicData>
        </a:graphic>
      </p:graphicFrame>
      <p:graphicFrame>
        <p:nvGraphicFramePr>
          <p:cNvPr id="9219" name="Object 1"/>
          <p:cNvGraphicFramePr>
            <a:graphicFrameLocks noChangeAspect="1"/>
          </p:cNvGraphicFramePr>
          <p:nvPr/>
        </p:nvGraphicFramePr>
        <p:xfrm>
          <a:off x="3290888" y="5934075"/>
          <a:ext cx="1933575" cy="327025"/>
        </p:xfrm>
        <a:graphic>
          <a:graphicData uri="http://schemas.openxmlformats.org/presentationml/2006/ole">
            <p:oleObj spid="_x0000_s9219" name="Equation" r:id="rId4" imgW="1333440" imgH="228600" progId="Equation.DSMT4">
              <p:embed/>
            </p:oleObj>
          </a:graphicData>
        </a:graphic>
      </p:graphicFrame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95300" y="3517900"/>
            <a:ext cx="7899400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sine-PWM modulation with 3rd-harmonic injection is used. The duty cycles for the three phases are</a:t>
            </a:r>
          </a:p>
          <a:p>
            <a:pPr algn="just" eaLnBrk="0" hangingPunct="0"/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cs typeface="Times New Roman" pitchFamily="18" charset="0"/>
              </a:rPr>
              <a:t>	</a:t>
            </a:r>
            <a:endParaRPr lang="en-US" sz="900"/>
          </a:p>
          <a:p>
            <a:pPr indent="457200" algn="just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cs typeface="Times New Roman" pitchFamily="18" charset="0"/>
              </a:rPr>
              <a:t>	</a:t>
            </a:r>
            <a:endParaRPr lang="en-US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cs typeface="Times New Roman" pitchFamily="18" charset="0"/>
              </a:rPr>
              <a:t>	</a:t>
            </a:r>
            <a:endParaRPr lang="en-US" sz="900"/>
          </a:p>
          <a:p>
            <a:pPr indent="457200" algn="just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cs typeface="Times New Roman" pitchFamily="18" charset="0"/>
              </a:rPr>
              <a:t>	</a:t>
            </a:r>
            <a:endParaRPr lang="en-US"/>
          </a:p>
        </p:txBody>
      </p:sp>
      <p:pic>
        <p:nvPicPr>
          <p:cNvPr id="9225" name="Picture 10" descr="Inverter.e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98700" y="1619250"/>
            <a:ext cx="4635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Challenges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6A798-4727-479E-B352-5C4BDC09263F}" type="slidenum">
              <a:rPr lang="en-US"/>
              <a:pPr/>
              <a:t>16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517525" y="1704975"/>
            <a:ext cx="81534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Wide Range of Time Scales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(Switching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Frequency versus Rotor Time Constant)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Resolution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Hz requires a discrete-time  simulation of 1/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For a simulation with step size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maximum frequency obtained using a discrete-time Fourier transform is 1/(2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 of sampling steps in the steady state that is required is 1/(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Desired frequency resolution is 1 Hz 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 size is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μs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Total number of simulation steps required in steady state is 100,000.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large size of rotor basis function and amount of sampling steps add difficulties to computer memory and the computational effort.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Computational Burden of FC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Dominated by Convolution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sz="2800" dirty="0" smtClean="0"/>
              <a:t>Assume Flux Densities are Calculated at </a:t>
            </a:r>
            <a:r>
              <a:rPr lang="en-US" sz="2800" i="1" dirty="0" smtClean="0"/>
              <a:t>p</a:t>
            </a:r>
            <a:r>
              <a:rPr lang="en-US" sz="2800" dirty="0" smtClean="0"/>
              <a:t> points in the </a:t>
            </a:r>
            <a:r>
              <a:rPr lang="en-US" sz="2800" dirty="0" err="1" smtClean="0"/>
              <a:t>Airgap</a:t>
            </a:r>
            <a:r>
              <a:rPr lang="en-US" sz="2800" dirty="0" smtClean="0"/>
              <a:t> with N samples</a:t>
            </a:r>
            <a:endParaRPr lang="en-US" sz="2800" i="1" dirty="0" smtClean="0"/>
          </a:p>
          <a:p>
            <a:endParaRPr lang="en-US" dirty="0" smtClean="0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612900" y="2054225"/>
          <a:ext cx="5233988" cy="1924050"/>
        </p:xfrm>
        <a:graphic>
          <a:graphicData uri="http://schemas.openxmlformats.org/presentationml/2006/ole">
            <p:oleObj spid="_x0000_s10242" name="Equation" r:id="rId3" imgW="3632040" imgH="1333440" progId="Equation.DSMT4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889250" y="4986338"/>
          <a:ext cx="2960688" cy="1011237"/>
        </p:xfrm>
        <a:graphic>
          <a:graphicData uri="http://schemas.openxmlformats.org/presentationml/2006/ole">
            <p:oleObj spid="_x0000_s10243" name="Equation" r:id="rId4" imgW="1409400" imgH="482400" progId="Equation.DSMT4">
              <p:embed/>
            </p:oleObj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3616A798-4727-479E-B352-5C4BDC09263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Multirate</a:t>
            </a:r>
            <a:r>
              <a:rPr lang="en-US" sz="3600" dirty="0" smtClean="0"/>
              <a:t> Field Construction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2495A-405C-400E-88CA-7FBB8A42AA4F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TextBox 14"/>
          <p:cNvSpPr txBox="1">
            <a:spLocks noChangeArrowheads="1"/>
          </p:cNvSpPr>
          <p:nvPr/>
        </p:nvSpPr>
        <p:spPr bwMode="auto">
          <a:xfrm>
            <a:off x="549275" y="2641600"/>
            <a:ext cx="7391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slow subsystem,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FC is used with sampling rate of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nput       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as,lf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bs,lf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bs,lf</a:t>
            </a:r>
            <a:endParaRPr lang="en-US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Output    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n,lf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t,lf</a:t>
            </a:r>
            <a:endParaRPr lang="en-US" i="1" baseline="-25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Low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Sampling Reduces Dimension of Convolution Matrix</a:t>
            </a:r>
            <a:endParaRPr lang="en-US" b="1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4" name="TextBox 15"/>
          <p:cNvSpPr txBox="1">
            <a:spLocks noChangeArrowheads="1"/>
          </p:cNvSpPr>
          <p:nvPr/>
        </p:nvSpPr>
        <p:spPr bwMode="auto">
          <a:xfrm>
            <a:off x="558800" y="3908425"/>
            <a:ext cx="82232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In the fast subsystem, ‘Fast’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FC is used with sampling rate of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Input       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as,hf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bs,hf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bs,hf</a:t>
            </a:r>
            <a:endParaRPr lang="en-US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Output    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n,hf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t,hf</a:t>
            </a:r>
            <a:endParaRPr lang="en-US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Truncate ‘Fast’ Impulse Response at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samples </a:t>
            </a:r>
            <a:endParaRPr lang="en-US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Truncated Impulse Response Reduces Dimension of Convolution Matrix</a:t>
            </a:r>
          </a:p>
          <a:p>
            <a:pPr>
              <a:defRPr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Indeed Size of the Matrix Nearly Independent of Switching Frequency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6019800" y="2682875"/>
          <a:ext cx="685800" cy="330200"/>
        </p:xfrm>
        <a:graphic>
          <a:graphicData uri="http://schemas.openxmlformats.org/presentationml/2006/ole">
            <p:oleObj spid="_x0000_s11266" name="Equation" r:id="rId3" imgW="685800" imgH="330120" progId="Equation.DSMT4">
              <p:embed/>
            </p:oleObj>
          </a:graphicData>
        </a:graphic>
      </p:graphicFrame>
      <p:graphicFrame>
        <p:nvGraphicFramePr>
          <p:cNvPr id="11267" name="Object 12"/>
          <p:cNvGraphicFramePr>
            <a:graphicFrameLocks noChangeAspect="1"/>
          </p:cNvGraphicFramePr>
          <p:nvPr/>
        </p:nvGraphicFramePr>
        <p:xfrm>
          <a:off x="6586538" y="4205288"/>
          <a:ext cx="660400" cy="355600"/>
        </p:xfrm>
        <a:graphic>
          <a:graphicData uri="http://schemas.openxmlformats.org/presentationml/2006/ole">
            <p:oleObj spid="_x0000_s11267" name="Equation" r:id="rId4" imgW="660240" imgH="355320" progId="Equation.DSMT4">
              <p:embed/>
            </p:oleObj>
          </a:graphicData>
        </a:graphic>
      </p:graphicFrame>
      <p:graphicFrame>
        <p:nvGraphicFramePr>
          <p:cNvPr id="11268" name="Object 13"/>
          <p:cNvGraphicFramePr>
            <a:graphicFrameLocks noChangeAspect="1"/>
          </p:cNvGraphicFramePr>
          <p:nvPr/>
        </p:nvGraphicFramePr>
        <p:xfrm>
          <a:off x="4403725" y="5026025"/>
          <a:ext cx="495300" cy="355600"/>
        </p:xfrm>
        <a:graphic>
          <a:graphicData uri="http://schemas.openxmlformats.org/presentationml/2006/ole">
            <p:oleObj spid="_x0000_s11268" name="Equation" r:id="rId5" imgW="495000" imgH="355320" progId="Equation.DSMT4">
              <p:embed/>
            </p:oleObj>
          </a:graphicData>
        </a:graphic>
      </p:graphicFrame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514350" y="1628775"/>
            <a:ext cx="87725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Partition Currents into Fast and Slow Components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Use ‘slow’ impulse response to calculate ‘slow’ component of flux density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 Use ‘fast’ impulse response to calculate ‘fast’ component of flux density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Multirate Field Construction</a:t>
            </a: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7D0AE9-CA56-4FBE-B8BF-2051B6173C6E}" type="slidenum">
              <a:rPr lang="en-US"/>
              <a:pPr/>
              <a:t>19</a:t>
            </a:fld>
            <a:endParaRPr lang="en-US"/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527300" y="5845175"/>
          <a:ext cx="1658938" cy="419100"/>
        </p:xfrm>
        <a:graphic>
          <a:graphicData uri="http://schemas.openxmlformats.org/presentationml/2006/ole">
            <p:oleObj spid="_x0000_s12290" name="Equation" r:id="rId3" imgW="939392" imgH="241195" progId="Equation.DSMT4">
              <p:embed/>
            </p:oleObj>
          </a:graphicData>
        </a:graphic>
      </p:graphicFrame>
      <p:cxnSp>
        <p:nvCxnSpPr>
          <p:cNvPr id="12298" name="Straight Arrow Connector 12"/>
          <p:cNvCxnSpPr>
            <a:cxnSpLocks noChangeShapeType="1"/>
          </p:cNvCxnSpPr>
          <p:nvPr/>
        </p:nvCxnSpPr>
        <p:spPr bwMode="auto">
          <a:xfrm>
            <a:off x="4260850" y="3063875"/>
            <a:ext cx="1397000" cy="1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12299" name="TextBox 21"/>
          <p:cNvSpPr txBox="1">
            <a:spLocks noChangeArrowheads="1"/>
          </p:cNvSpPr>
          <p:nvPr/>
        </p:nvSpPr>
        <p:spPr bwMode="auto">
          <a:xfrm>
            <a:off x="2463800" y="4835525"/>
            <a:ext cx="2273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High-frequency component </a:t>
            </a:r>
            <a:r>
              <a:rPr lang="en-US" sz="2000" i="1"/>
              <a:t>i</a:t>
            </a:r>
            <a:r>
              <a:rPr lang="en-US" sz="2000" i="1" baseline="-25000"/>
              <a:t>as,hf</a:t>
            </a:r>
            <a:endParaRPr lang="en-US" sz="2000"/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193675" y="4802188"/>
            <a:ext cx="207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Low-frequency component  </a:t>
            </a:r>
            <a:r>
              <a:rPr lang="en-US" sz="2000" i="1"/>
              <a:t>i</a:t>
            </a:r>
            <a:r>
              <a:rPr lang="en-US" sz="2000" i="1" baseline="-25000"/>
              <a:t>as,lf</a:t>
            </a: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238125" y="5846763"/>
            <a:ext cx="207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Re-sampling </a:t>
            </a:r>
            <a:r>
              <a:rPr lang="en-US" sz="2000" i="1"/>
              <a:t>i</a:t>
            </a:r>
            <a:r>
              <a:rPr lang="en-US" sz="2000" i="1" baseline="-25000"/>
              <a:t>as</a:t>
            </a:r>
            <a:endParaRPr lang="en-US" sz="2000" i="1"/>
          </a:p>
        </p:txBody>
      </p:sp>
      <p:pic>
        <p:nvPicPr>
          <p:cNvPr id="12302" name="Picture 20" descr="ias_separation_slides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113" y="1673225"/>
            <a:ext cx="4052887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177800" y="1657350"/>
            <a:ext cx="4318000" cy="4749800"/>
          </a:xfrm>
          <a:prstGeom prst="rect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2304" name="Picture 17" descr="fig5 [Converted].t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7063" y="1608138"/>
            <a:ext cx="2389187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265113" y="5489575"/>
          <a:ext cx="1719262" cy="330200"/>
        </p:xfrm>
        <a:graphic>
          <a:graphicData uri="http://schemas.openxmlformats.org/presentationml/2006/ole">
            <p:oleObj spid="_x0000_s12291" name="Equation" r:id="rId6" imgW="1193760" imgH="228600" progId="Equation.DSMT4">
              <p:embed/>
            </p:oleObj>
          </a:graphicData>
        </a:graphic>
      </p:graphicFrame>
      <p:graphicFrame>
        <p:nvGraphicFramePr>
          <p:cNvPr id="12292" name="Object 21"/>
          <p:cNvGraphicFramePr>
            <a:graphicFrameLocks noChangeAspect="1"/>
          </p:cNvGraphicFramePr>
          <p:nvPr/>
        </p:nvGraphicFramePr>
        <p:xfrm>
          <a:off x="2560638" y="5502275"/>
          <a:ext cx="1647825" cy="347663"/>
        </p:xfrm>
        <a:graphic>
          <a:graphicData uri="http://schemas.openxmlformats.org/presentationml/2006/ole">
            <p:oleObj spid="_x0000_s12292" name="Equation" r:id="rId7" imgW="1143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 for Research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7621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Fields-based modeling of machines valuable analysis tool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Investigate slot geometries, material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Calculate force vector (radial and tangential)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Readily model induced currents in magnetic material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Limitation as a design tool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Numerical computation expensive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Field 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Attempt to establish a fields-based model while minimizing computation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FC of induction machine initially considered by O’Connell/Krein in parallel with Wu/Pekarek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Example Induction Machine Studied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971550" y="1666875"/>
            <a:ext cx="7493000" cy="1028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3-phase 4-pole squirrel-cage induction machine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36 stator slots, 45 rotor slots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Rated power: 5 horsepower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Rated speed: 1760 rpm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smtClean="0"/>
              <a:t>r</a:t>
            </a:r>
            <a:r>
              <a:rPr lang="en-US" sz="1800" i="1" baseline="-25000" smtClean="0"/>
              <a:t>s</a:t>
            </a:r>
            <a:r>
              <a:rPr lang="en-US" sz="1800" smtClean="0"/>
              <a:t> = 1.2 </a:t>
            </a:r>
            <a:r>
              <a:rPr lang="en-US" sz="1800" smtClean="0">
                <a:sym typeface="Symbol" pitchFamily="18" charset="2"/>
              </a:rPr>
              <a:t>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3321" name="Group 5"/>
          <p:cNvGrpSpPr>
            <a:grpSpLocks/>
          </p:cNvGrpSpPr>
          <p:nvPr/>
        </p:nvGrpSpPr>
        <p:grpSpPr bwMode="auto">
          <a:xfrm>
            <a:off x="690563" y="3165475"/>
            <a:ext cx="4143375" cy="3071813"/>
            <a:chOff x="415" y="1790"/>
            <a:chExt cx="2610" cy="1935"/>
          </a:xfrm>
        </p:grpSpPr>
        <p:pic>
          <p:nvPicPr>
            <p:cNvPr id="13360" name="Picture 6" descr="Imview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" y="1801"/>
              <a:ext cx="2610" cy="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3315" name="Object 7"/>
            <p:cNvGraphicFramePr>
              <a:graphicFrameLocks noChangeAspect="1"/>
            </p:cNvGraphicFramePr>
            <p:nvPr/>
          </p:nvGraphicFramePr>
          <p:xfrm>
            <a:off x="2415" y="2307"/>
            <a:ext cx="224" cy="237"/>
          </p:xfrm>
          <a:graphic>
            <a:graphicData uri="http://schemas.openxmlformats.org/presentationml/2006/ole">
              <p:oleObj spid="_x0000_s13315" name="Equation" r:id="rId4" imgW="215640" imgH="228600" progId="Equation.DSMT4">
                <p:embed/>
              </p:oleObj>
            </a:graphicData>
          </a:graphic>
        </p:graphicFrame>
        <p:graphicFrame>
          <p:nvGraphicFramePr>
            <p:cNvPr id="13316" name="Object 8"/>
            <p:cNvGraphicFramePr>
              <a:graphicFrameLocks noChangeAspect="1"/>
            </p:cNvGraphicFramePr>
            <p:nvPr/>
          </p:nvGraphicFramePr>
          <p:xfrm>
            <a:off x="2079" y="1790"/>
            <a:ext cx="242" cy="239"/>
          </p:xfrm>
          <a:graphic>
            <a:graphicData uri="http://schemas.openxmlformats.org/presentationml/2006/ole">
              <p:oleObj spid="_x0000_s13316" name="Equation" r:id="rId5" imgW="215640" imgH="228600" progId="Equation.DSMT4">
                <p:embed/>
              </p:oleObj>
            </a:graphicData>
          </a:graphic>
        </p:graphicFrame>
        <p:graphicFrame>
          <p:nvGraphicFramePr>
            <p:cNvPr id="13317" name="Object 9"/>
            <p:cNvGraphicFramePr>
              <a:graphicFrameLocks noChangeAspect="1"/>
            </p:cNvGraphicFramePr>
            <p:nvPr/>
          </p:nvGraphicFramePr>
          <p:xfrm>
            <a:off x="2667" y="2354"/>
            <a:ext cx="178" cy="189"/>
          </p:xfrm>
          <a:graphic>
            <a:graphicData uri="http://schemas.openxmlformats.org/presentationml/2006/ole">
              <p:oleObj spid="_x0000_s13317" name="Equation" r:id="rId6" imgW="215640" imgH="228600" progId="Equation.DSMT4">
                <p:embed/>
              </p:oleObj>
            </a:graphicData>
          </a:graphic>
        </p:graphicFrame>
      </p:grpSp>
      <p:graphicFrame>
        <p:nvGraphicFramePr>
          <p:cNvPr id="13314" name="Object 10"/>
          <p:cNvGraphicFramePr>
            <a:graphicFrameLocks noChangeAspect="1"/>
          </p:cNvGraphicFramePr>
          <p:nvPr/>
        </p:nvGraphicFramePr>
        <p:xfrm>
          <a:off x="1504950" y="6246813"/>
          <a:ext cx="1320800" cy="344487"/>
        </p:xfrm>
        <a:graphic>
          <a:graphicData uri="http://schemas.openxmlformats.org/presentationml/2006/ole">
            <p:oleObj spid="_x0000_s13314" name="Equation" r:id="rId7" imgW="876300" imgH="228600" progId="Equation.DSMT4">
              <p:embed/>
            </p:oleObj>
          </a:graphicData>
        </a:graphic>
      </p:graphicFrame>
      <p:graphicFrame>
        <p:nvGraphicFramePr>
          <p:cNvPr id="60427" name="Group 11"/>
          <p:cNvGraphicFramePr>
            <a:graphicFrameLocks noGrp="1"/>
          </p:cNvGraphicFramePr>
          <p:nvPr/>
        </p:nvGraphicFramePr>
        <p:xfrm>
          <a:off x="5441950" y="2657475"/>
          <a:ext cx="3101975" cy="3568386"/>
        </p:xfrm>
        <a:graphic>
          <a:graphicData uri="http://schemas.openxmlformats.org/drawingml/2006/table">
            <a:tbl>
              <a:tblPr/>
              <a:tblGrid>
                <a:gridCol w="1701800"/>
                <a:gridCol w="140017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Machine parameters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Airgap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1.42 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Rotor outer diameter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136.92 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Stator outer diameter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228.6 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Stack length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88.9 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Shaft diameter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39.4 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Lamination material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M-19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Stator winding material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Copper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Rotor bar material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Aluminum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turns per coil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coils per phase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coils in series connection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527D0AE9-CA56-4FBE-B8BF-2051B6173C6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Example Operating Conditions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870A2F-31CC-457C-85CD-A3887C82A10D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30225" y="1873250"/>
            <a:ext cx="7950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i="1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=1760 rpm</a:t>
            </a:r>
          </a:p>
          <a:p>
            <a:pPr>
              <a:spcBef>
                <a:spcPts val="1200"/>
              </a:spcBef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280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Sine-PWM modulation with 3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harmonics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injected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Switching frequency = 1 kHz (set low for FEA computation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 size of FC = 1 ms (slow subsystem),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0.01 ms (fast subsystem)  (oversampled)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Nfast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100 samples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n,lf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O(999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calculations/second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n,hf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O(999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calculations/second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used Single-rate FC = O(999x100000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calculations/second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 size of FEA = 0.01 ms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0" descr="ias_Ch6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2706688"/>
            <a:ext cx="425132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2" descr="ias_pwm_Aug13_freq2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4538" y="2835275"/>
            <a:ext cx="3932237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Result – Stator Current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E03CE-1651-4844-A43A-E51DC78A5D07}" type="slidenum">
              <a:rPr lang="en-US"/>
              <a:pPr/>
              <a:t>22</a:t>
            </a:fld>
            <a:endParaRPr lang="en-US"/>
          </a:p>
        </p:txBody>
      </p:sp>
      <p:sp>
        <p:nvSpPr>
          <p:cNvPr id="24582" name="TextBox 4"/>
          <p:cNvSpPr txBox="1">
            <a:spLocks noChangeArrowheads="1"/>
          </p:cNvSpPr>
          <p:nvPr/>
        </p:nvSpPr>
        <p:spPr bwMode="auto">
          <a:xfrm>
            <a:off x="444500" y="1679575"/>
            <a:ext cx="406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FEA ~ 270 hours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FC ~ 48 minutes</a:t>
            </a: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2222500" y="5702300"/>
            <a:ext cx="85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i</a:t>
            </a:r>
            <a:r>
              <a:rPr lang="en-US" i="1" baseline="-25000"/>
              <a:t>as</a:t>
            </a:r>
            <a:endParaRPr lang="en-US" i="1"/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4927600" y="5740400"/>
            <a:ext cx="3416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Frequency spectrum of </a:t>
            </a:r>
            <a:r>
              <a:rPr lang="en-US" i="1"/>
              <a:t>i</a:t>
            </a:r>
            <a:r>
              <a:rPr lang="en-US" i="1" baseline="-25000"/>
              <a:t>as</a:t>
            </a:r>
            <a:endParaRPr lang="en-US" i="1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62574" y="1624013"/>
            <a:ext cx="795411" cy="1855786"/>
            <a:chOff x="5362417" y="1623368"/>
            <a:chExt cx="795986" cy="1856434"/>
          </a:xfrm>
        </p:grpSpPr>
        <p:cxnSp>
          <p:nvCxnSpPr>
            <p:cNvPr id="24595" name="Straight Arrow Connector 12"/>
            <p:cNvCxnSpPr>
              <a:cxnSpLocks noChangeShapeType="1"/>
              <a:stCxn id="24596" idx="2"/>
            </p:cNvCxnSpPr>
            <p:nvPr/>
          </p:nvCxnSpPr>
          <p:spPr bwMode="auto">
            <a:xfrm rot="16200000" flipH="1">
              <a:off x="5041365" y="2742664"/>
              <a:ext cx="1456185" cy="18091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4596" name="Rectangle 13"/>
            <p:cNvSpPr>
              <a:spLocks noChangeArrowheads="1"/>
            </p:cNvSpPr>
            <p:nvPr/>
          </p:nvSpPr>
          <p:spPr bwMode="auto">
            <a:xfrm>
              <a:off x="5362417" y="1623368"/>
              <a:ext cx="795986" cy="40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-2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946775" y="2106613"/>
            <a:ext cx="850900" cy="1743075"/>
            <a:chOff x="5667217" y="1674168"/>
            <a:chExt cx="851515" cy="1742926"/>
          </a:xfrm>
        </p:grpSpPr>
        <p:cxnSp>
          <p:nvCxnSpPr>
            <p:cNvPr id="24593" name="Straight Arrow Connector 16"/>
            <p:cNvCxnSpPr>
              <a:cxnSpLocks noChangeShapeType="1"/>
              <a:stCxn id="24594" idx="2"/>
            </p:cNvCxnSpPr>
            <p:nvPr/>
          </p:nvCxnSpPr>
          <p:spPr bwMode="auto">
            <a:xfrm rot="5400000">
              <a:off x="5251234" y="2575353"/>
              <a:ext cx="1342817" cy="340666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4594" name="Rectangle 17"/>
            <p:cNvSpPr>
              <a:spLocks noChangeArrowheads="1"/>
            </p:cNvSpPr>
            <p:nvPr/>
          </p:nvSpPr>
          <p:spPr bwMode="auto">
            <a:xfrm>
              <a:off x="5667217" y="1674168"/>
              <a:ext cx="8515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+2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651375" y="2017713"/>
            <a:ext cx="987425" cy="2198687"/>
            <a:chOff x="5362417" y="1674168"/>
            <a:chExt cx="987583" cy="2199332"/>
          </a:xfrm>
        </p:grpSpPr>
        <p:cxnSp>
          <p:nvCxnSpPr>
            <p:cNvPr id="24591" name="Straight Arrow Connector 20"/>
            <p:cNvCxnSpPr>
              <a:cxnSpLocks noChangeShapeType="1"/>
            </p:cNvCxnSpPr>
            <p:nvPr/>
          </p:nvCxnSpPr>
          <p:spPr bwMode="auto">
            <a:xfrm rot="16200000" flipH="1">
              <a:off x="5195094" y="2718594"/>
              <a:ext cx="1713706" cy="596106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4592" name="Rectangle 21"/>
            <p:cNvSpPr>
              <a:spLocks noChangeArrowheads="1"/>
            </p:cNvSpPr>
            <p:nvPr/>
          </p:nvSpPr>
          <p:spPr bwMode="auto">
            <a:xfrm>
              <a:off x="5362417" y="1674168"/>
              <a:ext cx="795538" cy="400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-4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096004" y="3109913"/>
            <a:ext cx="1184272" cy="1500187"/>
            <a:chOff x="5029200" y="1674168"/>
            <a:chExt cx="1184728" cy="1500832"/>
          </a:xfrm>
        </p:grpSpPr>
        <p:cxnSp>
          <p:nvCxnSpPr>
            <p:cNvPr id="24589" name="Straight Arrow Connector 25"/>
            <p:cNvCxnSpPr>
              <a:cxnSpLocks noChangeShapeType="1"/>
            </p:cNvCxnSpPr>
            <p:nvPr/>
          </p:nvCxnSpPr>
          <p:spPr bwMode="auto">
            <a:xfrm rot="5400000">
              <a:off x="4800600" y="2324100"/>
              <a:ext cx="1079500" cy="62230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4590" name="Rectangle 26"/>
            <p:cNvSpPr>
              <a:spLocks noChangeArrowheads="1"/>
            </p:cNvSpPr>
            <p:nvPr/>
          </p:nvSpPr>
          <p:spPr bwMode="auto">
            <a:xfrm>
              <a:off x="5362413" y="1674168"/>
              <a:ext cx="8515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+4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Content Placeholder 16" descr="Torque_pwm_Aug13_freq2.em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5025" y="2624138"/>
            <a:ext cx="4041775" cy="3052762"/>
          </a:xfrm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Result -- Torque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6EFBB-CF14-4DCA-A1C0-A7B29B5417F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5605" name="Text Placeholder 2"/>
          <p:cNvSpPr>
            <a:spLocks noGrp="1"/>
          </p:cNvSpPr>
          <p:nvPr>
            <p:ph type="body" idx="1"/>
          </p:nvPr>
        </p:nvSpPr>
        <p:spPr>
          <a:xfrm>
            <a:off x="1739900" y="5662613"/>
            <a:ext cx="1333500" cy="639762"/>
          </a:xfrm>
        </p:spPr>
        <p:txBody>
          <a:bodyPr/>
          <a:lstStyle/>
          <a:p>
            <a:pPr eaLnBrk="1" hangingPunct="1"/>
            <a:r>
              <a:rPr lang="en-US" b="0" smtClean="0"/>
              <a:t>Torque</a:t>
            </a:r>
          </a:p>
        </p:txBody>
      </p:sp>
      <p:sp>
        <p:nvSpPr>
          <p:cNvPr id="2560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325" y="5688013"/>
            <a:ext cx="4041775" cy="639762"/>
          </a:xfrm>
        </p:spPr>
        <p:txBody>
          <a:bodyPr/>
          <a:lstStyle/>
          <a:p>
            <a:pPr eaLnBrk="1" hangingPunct="1"/>
            <a:r>
              <a:rPr lang="en-US" b="0" dirty="0" smtClean="0"/>
              <a:t>Frequency spectrum of Torque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33974" y="2055813"/>
            <a:ext cx="795411" cy="2325687"/>
            <a:chOff x="5121117" y="2067868"/>
            <a:chExt cx="795986" cy="2326334"/>
          </a:xfrm>
        </p:grpSpPr>
        <p:cxnSp>
          <p:nvCxnSpPr>
            <p:cNvPr id="25610" name="Straight Arrow Connector 10"/>
            <p:cNvCxnSpPr>
              <a:cxnSpLocks noChangeShapeType="1"/>
            </p:cNvCxnSpPr>
            <p:nvPr/>
          </p:nvCxnSpPr>
          <p:spPr bwMode="auto">
            <a:xfrm rot="16200000" flipH="1">
              <a:off x="4661475" y="3353377"/>
              <a:ext cx="1926225" cy="155425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5121117" y="2067868"/>
              <a:ext cx="795986" cy="400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-3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22975" y="2436813"/>
            <a:ext cx="850900" cy="1957386"/>
            <a:chOff x="5718017" y="1445572"/>
            <a:chExt cx="851515" cy="1958034"/>
          </a:xfrm>
          <a:solidFill>
            <a:schemeClr val="bg1"/>
          </a:solidFill>
        </p:grpSpPr>
        <p:cxnSp>
          <p:nvCxnSpPr>
            <p:cNvPr id="75786" name="Straight Arrow Connector 13"/>
            <p:cNvCxnSpPr>
              <a:cxnSpLocks noChangeShapeType="1"/>
              <a:stCxn id="75787" idx="2"/>
            </p:cNvCxnSpPr>
            <p:nvPr/>
          </p:nvCxnSpPr>
          <p:spPr bwMode="auto">
            <a:xfrm rot="5400000">
              <a:off x="5163126" y="2422956"/>
              <a:ext cx="1557924" cy="403375"/>
            </a:xfrm>
            <a:prstGeom prst="straightConnector1">
              <a:avLst/>
            </a:prstGeom>
            <a:grpFill/>
            <a:ln w="19050" algn="ctr">
              <a:solidFill>
                <a:schemeClr val="accent2"/>
              </a:solidFill>
              <a:round/>
              <a:headEnd/>
              <a:tailEnd type="arrow" w="med" len="med"/>
            </a:ln>
          </p:spPr>
        </p:cxnSp>
        <p:sp>
          <p:nvSpPr>
            <p:cNvPr id="75787" name="Rectangle 14"/>
            <p:cNvSpPr>
              <a:spLocks noChangeArrowheads="1"/>
            </p:cNvSpPr>
            <p:nvPr/>
          </p:nvSpPr>
          <p:spPr bwMode="auto">
            <a:xfrm>
              <a:off x="5718017" y="1445572"/>
              <a:ext cx="851515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sw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+3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000" i="1" baseline="-25000" dirty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5609" name="Content Placeholder 19" descr="Torque_Ch6.em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2925" y="2698750"/>
            <a:ext cx="3868738" cy="29035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Method to efficiently model fields and forces in inverter-fed induction machines presented</a:t>
            </a:r>
          </a:p>
          <a:p>
            <a:pPr lvl="1"/>
            <a:r>
              <a:rPr lang="en-US" dirty="0" smtClean="0"/>
              <a:t>Requires Minimal FEA Evaluations (at Standstill)</a:t>
            </a:r>
          </a:p>
          <a:p>
            <a:r>
              <a:rPr lang="en-US" sz="2800" dirty="0" smtClean="0"/>
              <a:t>Multi-rate Leads to Relatively Low Computation Burden </a:t>
            </a:r>
          </a:p>
          <a:p>
            <a:pPr lvl="1"/>
            <a:r>
              <a:rPr lang="en-US" dirty="0" smtClean="0"/>
              <a:t>Does Not Increase with Switching Frequency</a:t>
            </a:r>
          </a:p>
          <a:p>
            <a:r>
              <a:rPr lang="en-US" sz="2800" dirty="0" smtClean="0"/>
              <a:t>Can be Applied to Flux Density Field </a:t>
            </a:r>
            <a:r>
              <a:rPr lang="en-US" sz="2800" dirty="0" err="1" smtClean="0"/>
              <a:t>Construciton</a:t>
            </a:r>
            <a:r>
              <a:rPr lang="en-US" sz="2800" dirty="0" smtClean="0"/>
              <a:t> in Iron, i.e. Calculate Core Loss</a:t>
            </a:r>
          </a:p>
          <a:p>
            <a:r>
              <a:rPr lang="en-US" sz="2800" dirty="0" smtClean="0"/>
              <a:t>Requires a Partition of Time Scales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7146EFBB-CF14-4DCA-A1C0-A7B29B5417F0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Acknowledgement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This work is made possible through the Office of Naval Research Grant no. N00014-02-1-0623.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7146EFBB-CF14-4DCA-A1C0-A7B29B5417F0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Field Construction – Basic Idea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590675"/>
            <a:ext cx="7781925" cy="4229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 a minimal number of FEA solutions to characterize machine behavior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Create basis functions for stator and rotor magnetic fields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‘Construct’ the magnetic field in the </a:t>
            </a:r>
            <a:r>
              <a:rPr lang="en-US" sz="2400" dirty="0" err="1" smtClean="0"/>
              <a:t>airgap</a:t>
            </a:r>
            <a:r>
              <a:rPr lang="en-US" sz="2400" dirty="0" smtClean="0"/>
              <a:t> using stator field and rotor basis functions under arbitrary current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                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=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ns</a:t>
            </a:r>
            <a:r>
              <a:rPr lang="en-US" sz="2400" i="1" dirty="0" err="1" smtClean="0"/>
              <a:t>+B</a:t>
            </a:r>
            <a:r>
              <a:rPr lang="en-US" sz="2400" i="1" baseline="-25000" dirty="0" err="1" smtClean="0"/>
              <a:t>nr</a:t>
            </a:r>
            <a:r>
              <a:rPr lang="en-US" sz="2400" i="1" baseline="-25000" dirty="0" smtClean="0"/>
              <a:t>          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=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ts</a:t>
            </a:r>
            <a:r>
              <a:rPr lang="en-US" sz="2400" i="1" dirty="0" err="1" smtClean="0"/>
              <a:t>+B</a:t>
            </a:r>
            <a:r>
              <a:rPr lang="en-US" sz="2400" i="1" baseline="-25000" dirty="0" err="1" smtClean="0"/>
              <a:t>tr</a:t>
            </a:r>
            <a:endParaRPr lang="el-GR" sz="2400" i="1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Calculate torque and radial force using the Maxwell Stress Tensor (MST) method under arbitrary stator excitation and rotor speed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29000" y="5422900"/>
          <a:ext cx="2973388" cy="584200"/>
        </p:xfrm>
        <a:graphic>
          <a:graphicData uri="http://schemas.openxmlformats.org/presentationml/2006/ole">
            <p:oleObj spid="_x0000_s1026" name="Equation" r:id="rId3" imgW="2070000" imgH="40608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76338" y="6051550"/>
          <a:ext cx="6518275" cy="612775"/>
        </p:xfrm>
        <a:graphic>
          <a:graphicData uri="http://schemas.openxmlformats.org/presentationml/2006/ole">
            <p:oleObj spid="_x0000_s1027" name="Equation" r:id="rId4" imgW="4431960" imgH="419040" progId="Equation.DSMT4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Assumptions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7811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flux density in the axial direction is zero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Hysteresis in the iron is neglected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Thermal conditions are assumed constant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No deformation occurs in stator and rotor teeth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Linear </a:t>
            </a:r>
            <a:r>
              <a:rPr lang="en-US" sz="2000" dirty="0" err="1" smtClean="0"/>
              <a:t>magnetics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2055" name="Picture 6" descr="c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0" y="4503738"/>
            <a:ext cx="39243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161"/>
          <p:cNvGrpSpPr>
            <a:grpSpLocks/>
          </p:cNvGrpSpPr>
          <p:nvPr/>
        </p:nvGrpSpPr>
        <p:grpSpPr bwMode="auto">
          <a:xfrm>
            <a:off x="5495925" y="1733550"/>
            <a:ext cx="3352800" cy="2738438"/>
            <a:chOff x="550" y="1762"/>
            <a:chExt cx="2465" cy="1943"/>
          </a:xfrm>
        </p:grpSpPr>
        <p:pic>
          <p:nvPicPr>
            <p:cNvPr id="2057" name="Picture 7" descr="Imview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" y="1762"/>
              <a:ext cx="2465" cy="1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0" name="Object 9"/>
            <p:cNvGraphicFramePr>
              <a:graphicFrameLocks noChangeAspect="1"/>
            </p:cNvGraphicFramePr>
            <p:nvPr/>
          </p:nvGraphicFramePr>
          <p:xfrm>
            <a:off x="2415" y="2323"/>
            <a:ext cx="209" cy="221"/>
          </p:xfrm>
          <a:graphic>
            <a:graphicData uri="http://schemas.openxmlformats.org/presentationml/2006/ole">
              <p:oleObj spid="_x0000_s2050" name="Equation" r:id="rId5" imgW="215640" imgH="228600" progId="Equation.DSMT4">
                <p:embed/>
              </p:oleObj>
            </a:graphicData>
          </a:graphic>
        </p:graphicFrame>
        <p:graphicFrame>
          <p:nvGraphicFramePr>
            <p:cNvPr id="2051" name="Object 17"/>
            <p:cNvGraphicFramePr>
              <a:graphicFrameLocks noChangeAspect="1"/>
            </p:cNvGraphicFramePr>
            <p:nvPr/>
          </p:nvGraphicFramePr>
          <p:xfrm>
            <a:off x="2122" y="1774"/>
            <a:ext cx="206" cy="218"/>
          </p:xfrm>
          <a:graphic>
            <a:graphicData uri="http://schemas.openxmlformats.org/presentationml/2006/ole">
              <p:oleObj spid="_x0000_s2051" name="Equation" r:id="rId6" imgW="215640" imgH="228600" progId="Equation.DSMT4">
                <p:embed/>
              </p:oleObj>
            </a:graphicData>
          </a:graphic>
        </p:graphicFrame>
        <p:graphicFrame>
          <p:nvGraphicFramePr>
            <p:cNvPr id="2052" name="Object 19"/>
            <p:cNvGraphicFramePr>
              <a:graphicFrameLocks noChangeAspect="1"/>
            </p:cNvGraphicFramePr>
            <p:nvPr/>
          </p:nvGraphicFramePr>
          <p:xfrm>
            <a:off x="2667" y="2354"/>
            <a:ext cx="178" cy="189"/>
          </p:xfrm>
          <a:graphic>
            <a:graphicData uri="http://schemas.openxmlformats.org/presentationml/2006/ole">
              <p:oleObj spid="_x0000_s2052" name="Equation" r:id="rId7" imgW="215640" imgH="228600" progId="Equation.DSMT4">
                <p:embed/>
              </p:oleObj>
            </a:graphicData>
          </a:graphic>
        </p:graphicFrame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Stator Basis Function Derivation</a:t>
            </a:r>
          </a:p>
        </p:txBody>
      </p:sp>
      <p:pic>
        <p:nvPicPr>
          <p:cNvPr id="18435" name="Picture 3" descr="S_basis_d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6413" y="1833563"/>
            <a:ext cx="8078787" cy="1331912"/>
          </a:xfrm>
          <a:noFill/>
        </p:spPr>
      </p:pic>
      <p:pic>
        <p:nvPicPr>
          <p:cNvPr id="18436" name="Picture 4" descr="K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3984625"/>
            <a:ext cx="406876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98700" y="3632200"/>
            <a:ext cx="9017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 i="1" baseline="-25000">
                <a:latin typeface="Times New Roman" pitchFamily="18" charset="0"/>
              </a:rPr>
              <a:t>ns</a:t>
            </a:r>
            <a:endParaRPr lang="en-US" sz="2400" i="1">
              <a:latin typeface="Times New Roman" pitchFamily="18" charset="0"/>
            </a:endParaRPr>
          </a:p>
        </p:txBody>
      </p:sp>
      <p:pic>
        <p:nvPicPr>
          <p:cNvPr id="18438" name="Picture 6" descr="K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25" y="4011613"/>
            <a:ext cx="3917950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426200" y="3594100"/>
            <a:ext cx="9017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 i="1" baseline="-25000">
                <a:latin typeface="Times New Roman" pitchFamily="18" charset="0"/>
              </a:rPr>
              <a:t>ts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Rotor Basis Function (</a:t>
            </a:r>
            <a:r>
              <a:rPr lang="en-US" sz="3600" i="1" smtClean="0"/>
              <a:t>k</a:t>
            </a:r>
            <a:r>
              <a:rPr lang="en-US" sz="3600" i="1" baseline="-25000" smtClean="0"/>
              <a:t>nr</a:t>
            </a:r>
            <a:r>
              <a:rPr lang="en-US" sz="3600" smtClean="0"/>
              <a:t>,</a:t>
            </a:r>
            <a:r>
              <a:rPr lang="en-US" sz="3600" i="1" smtClean="0"/>
              <a:t>k</a:t>
            </a:r>
            <a:r>
              <a:rPr lang="en-US" sz="3600" i="1" baseline="-25000" smtClean="0"/>
              <a:t>tr</a:t>
            </a:r>
            <a:r>
              <a:rPr lang="en-US" sz="3600" smtClean="0"/>
              <a:t>) Derivation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5100" y="1714500"/>
            <a:ext cx="5940425" cy="43926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2400" b="1" dirty="0" smtClean="0"/>
              <a:t>Impulse Response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6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1. Set a discrete-time impulse input to a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transient FEA program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 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as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 = </a:t>
            </a:r>
            <a:r>
              <a:rPr lang="en-US" sz="2000" i="1" dirty="0" smtClean="0"/>
              <a:t>I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 when </a:t>
            </a:r>
            <a:r>
              <a:rPr lang="en-US" sz="2000" i="1" dirty="0" smtClean="0"/>
              <a:t>t = t</a:t>
            </a:r>
            <a:r>
              <a:rPr lang="en-US" sz="2000" i="1" baseline="-25000" dirty="0" smtClean="0"/>
              <a:t>0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/>
              <a:t>       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as</a:t>
            </a:r>
            <a:r>
              <a:rPr lang="en-US" sz="2000" dirty="0" smtClean="0"/>
              <a:t>(</a:t>
            </a:r>
            <a:r>
              <a:rPr lang="en-US" sz="2000" i="1" dirty="0" smtClean="0"/>
              <a:t>t</a:t>
            </a:r>
            <a:r>
              <a:rPr lang="en-US" sz="2000" dirty="0" smtClean="0"/>
              <a:t>) = 0</a:t>
            </a:r>
            <a:r>
              <a:rPr lang="en-US" sz="2000" i="1" dirty="0" smtClean="0"/>
              <a:t> </a:t>
            </a:r>
            <a:r>
              <a:rPr lang="en-US" sz="2000" dirty="0" smtClean="0"/>
              <a:t> when </a:t>
            </a:r>
            <a:r>
              <a:rPr lang="en-US" sz="2000" i="1" dirty="0" smtClean="0"/>
              <a:t>t ≠ t</a:t>
            </a:r>
            <a:r>
              <a:rPr lang="en-US" sz="2000" i="1" baseline="-25000" dirty="0" smtClean="0"/>
              <a:t>0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i="1" baseline="-250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2. Record the flux density components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(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nid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tid</a:t>
            </a:r>
            <a:r>
              <a:rPr lang="en-US" sz="2000" dirty="0" smtClean="0"/>
              <a:t>) for </a:t>
            </a:r>
            <a:r>
              <a:rPr lang="en-US" sz="2000" i="1" dirty="0" smtClean="0"/>
              <a:t>t </a:t>
            </a:r>
            <a:r>
              <a:rPr lang="en-US" sz="2000" dirty="0" smtClean="0"/>
              <a:t>≥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0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3. Subtract the stator magnetic field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/>
              <a:t>     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nr</a:t>
            </a:r>
            <a:r>
              <a:rPr lang="en-US" sz="2000" i="1" dirty="0" smtClean="0"/>
              <a:t>=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nid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as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ns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, 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tr</a:t>
            </a:r>
            <a:r>
              <a:rPr lang="en-US" sz="2000" i="1" dirty="0" smtClean="0"/>
              <a:t>=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tid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as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ts</a:t>
            </a: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4. Divided by I</a:t>
            </a:r>
            <a:r>
              <a:rPr lang="en-US" sz="2000" baseline="-25000" dirty="0" smtClean="0"/>
              <a:t>0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/>
              <a:t>     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nr</a:t>
            </a:r>
            <a:r>
              <a:rPr lang="en-US" sz="2000" i="1" dirty="0" smtClean="0"/>
              <a:t>=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nr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 I</a:t>
            </a:r>
            <a:r>
              <a:rPr lang="en-US" sz="2000" i="1" baseline="-25000" dirty="0" smtClean="0"/>
              <a:t>0 </a:t>
            </a:r>
            <a:r>
              <a:rPr lang="en-US" sz="2000" dirty="0" smtClean="0"/>
              <a:t>, 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tr</a:t>
            </a:r>
            <a:r>
              <a:rPr lang="en-US" sz="2000" i="1" dirty="0" smtClean="0"/>
              <a:t>= </a:t>
            </a:r>
            <a:r>
              <a:rPr lang="en-US" sz="2000" i="1" dirty="0" err="1" smtClean="0"/>
              <a:t>B</a:t>
            </a:r>
            <a:r>
              <a:rPr lang="en-US" sz="2000" i="1" baseline="-25000" dirty="0" err="1" smtClean="0"/>
              <a:t>tr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 I</a:t>
            </a:r>
            <a:r>
              <a:rPr lang="en-US" sz="2000" i="1" baseline="-25000" dirty="0" smtClean="0"/>
              <a:t>0 </a:t>
            </a:r>
          </a:p>
        </p:txBody>
      </p:sp>
      <p:pic>
        <p:nvPicPr>
          <p:cNvPr id="19460" name="Picture 4" descr="R_basis_d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22800" y="2139950"/>
            <a:ext cx="4292600" cy="3981450"/>
          </a:xfrm>
          <a:noFill/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Complete Characterization Process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528888" y="1643063"/>
          <a:ext cx="4117975" cy="5067300"/>
        </p:xfrm>
        <a:graphic>
          <a:graphicData uri="http://schemas.openxmlformats.org/presentationml/2006/ole">
            <p:oleObj spid="_x0000_s3074" name="Artwork" r:id="rId3" imgW="7066419" imgH="9461445" progId="">
              <p:embed/>
            </p:oleObj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Magnetic Flux Density Due to Stator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flux density generated by arbitrary stator phase-</a:t>
            </a:r>
            <a:r>
              <a:rPr lang="en-US" sz="2400" i="1" smtClean="0"/>
              <a:t>a</a:t>
            </a:r>
            <a:r>
              <a:rPr lang="en-US" sz="2400" smtClean="0"/>
              <a:t> current is approximated as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2400" smtClean="0"/>
              <a:t>Due to symmetry, the total flux density generated by stator currents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425825" y="2481263"/>
          <a:ext cx="2278063" cy="854075"/>
        </p:xfrm>
        <a:graphic>
          <a:graphicData uri="http://schemas.openxmlformats.org/presentationml/2006/ole">
            <p:oleObj spid="_x0000_s4098" name="Equation" r:id="rId3" imgW="1371600" imgH="507960" progId="Equation.DSMT4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354138" y="4230688"/>
          <a:ext cx="6656387" cy="1919287"/>
        </p:xfrm>
        <a:graphic>
          <a:graphicData uri="http://schemas.openxmlformats.org/presentationml/2006/ole">
            <p:oleObj spid="_x0000_s4099" name="Equation" r:id="rId4" imgW="3936960" imgH="1143000" progId="Equation.DSMT4">
              <p:embed/>
            </p:oleObj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Magnetic Flux Density Due to Rotor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20713" y="2925763"/>
          <a:ext cx="8059737" cy="2235200"/>
        </p:xfrm>
        <a:graphic>
          <a:graphicData uri="http://schemas.openxmlformats.org/presentationml/2006/ole">
            <p:oleObj spid="_x0000_s5122" name="Equation" r:id="rId3" imgW="5435280" imgH="1511280" progId="Equation.DSMT4">
              <p:embed/>
            </p:oleObj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8750" y="1622425"/>
            <a:ext cx="850265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Obtain rotor magnetic field using the convolution of stator current  signal and rotor basis </a:t>
            </a:r>
            <a:r>
              <a:rPr lang="en-US" sz="2400" dirty="0" smtClean="0">
                <a:latin typeface="Times New Roman" pitchFamily="18" charset="0"/>
              </a:rPr>
              <a:t>function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47700" y="5410200"/>
            <a:ext cx="63627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where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</a:rPr>
              <a:t> can be ‘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</a:rPr>
              <a:t>’ or ‘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’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20900" y="2641600"/>
            <a:ext cx="13335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due to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b="1" i="1" baseline="-25000">
                <a:solidFill>
                  <a:schemeClr val="accent2"/>
                </a:solidFill>
                <a:latin typeface="Times New Roman" pitchFamily="18" charset="0"/>
              </a:rPr>
              <a:t>as</a:t>
            </a:r>
            <a:endParaRPr lang="en-US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343400" y="2641600"/>
            <a:ext cx="13335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due to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b="1" i="1" baseline="-25000">
                <a:solidFill>
                  <a:schemeClr val="accent2"/>
                </a:solidFill>
                <a:latin typeface="Times New Roman" pitchFamily="18" charset="0"/>
              </a:rPr>
              <a:t>bs</a:t>
            </a:r>
            <a:endParaRPr lang="en-US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32600" y="2654300"/>
            <a:ext cx="13335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due to </a:t>
            </a:r>
            <a:r>
              <a:rPr lang="en-US" b="1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b="1" i="1" baseline="-25000">
                <a:solidFill>
                  <a:schemeClr val="accent2"/>
                </a:solidFill>
                <a:latin typeface="Times New Roman" pitchFamily="18" charset="0"/>
              </a:rPr>
              <a:t>cs</a:t>
            </a:r>
            <a:endParaRPr lang="en-US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5CB97AD-5E71-4C7C-8F98-AB26F695F1DD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1113</Words>
  <Application>Microsoft Office PowerPoint</Application>
  <PresentationFormat>On-screen Show (4:3)</PresentationFormat>
  <Paragraphs>231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Equation</vt:lpstr>
      <vt:lpstr>Artwork</vt:lpstr>
      <vt:lpstr>A Multirate Field Construction Technique for Efficient Modeling of the Fields and Forces  within Inverter-Fed Induction Machines</vt:lpstr>
      <vt:lpstr>Motivation for Research</vt:lpstr>
      <vt:lpstr>Field Construction – Basic Idea</vt:lpstr>
      <vt:lpstr>Assumptions</vt:lpstr>
      <vt:lpstr>Stator Basis Function Derivation</vt:lpstr>
      <vt:lpstr>Rotor Basis Function (knr,ktr) Derivation</vt:lpstr>
      <vt:lpstr>Complete Characterization Process</vt:lpstr>
      <vt:lpstr>Magnetic Flux Density Due to Stator</vt:lpstr>
      <vt:lpstr>Magnetic Flux Density Due to Rotor</vt:lpstr>
      <vt:lpstr>Complete Field Construction –  Stator Current as Model Input</vt:lpstr>
      <vt:lpstr>Voltage-Input-Based FC Technique</vt:lpstr>
      <vt:lpstr>Characterization of Rotor Basis  Flux Linkage</vt:lpstr>
      <vt:lpstr>Calculate lqs,r, lds,r</vt:lpstr>
      <vt:lpstr>Voltage-Input Based FC Diagram</vt:lpstr>
      <vt:lpstr>An Induction Machine Fed By An Inverter</vt:lpstr>
      <vt:lpstr>Challenges</vt:lpstr>
      <vt:lpstr>Computational Burden of FC</vt:lpstr>
      <vt:lpstr>Multirate Field Construction</vt:lpstr>
      <vt:lpstr>Multirate Field Construction</vt:lpstr>
      <vt:lpstr>Example Induction Machine Studied</vt:lpstr>
      <vt:lpstr>Example Operating Conditions </vt:lpstr>
      <vt:lpstr>Result – Stator Current</vt:lpstr>
      <vt:lpstr>Result -- Torque</vt:lpstr>
      <vt:lpstr>Conclusions</vt:lpstr>
      <vt:lpstr>Acknowledgement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riyadi</dc:creator>
  <cp:lastModifiedBy>spekarek</cp:lastModifiedBy>
  <cp:revision>322</cp:revision>
  <dcterms:created xsi:type="dcterms:W3CDTF">2010-07-18T18:00:27Z</dcterms:created>
  <dcterms:modified xsi:type="dcterms:W3CDTF">2010-09-30T15:55:16Z</dcterms:modified>
</cp:coreProperties>
</file>